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67" d="100"/>
          <a:sy n="167" d="100"/>
        </p:scale>
        <p:origin x="-2160" y="-10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325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2770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3794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4818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5842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6866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7890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8914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39938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0962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1986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3010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4034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5058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6082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7106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8130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9154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0178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1202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2226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3250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4274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5298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6322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7346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8370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59394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60418" name="Text Box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AC8A400-7F70-924D-B15D-3B6D486BBCD8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503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CF02C69-E00F-134F-B389-4FC0EE7AD3D4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676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53526C2-BA78-E348-911A-B85A6BE3525B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22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944C44F-EB15-6B4B-B1B4-CB26508834F3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3183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8A129AD-600B-9948-8358-3E0826A8B42E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428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A3CF3F4-5304-4D4D-A297-F4393784D3B5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964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89318ED-492A-674C-827B-4ECB3B6937E8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690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6FE6B69-E7E4-2A41-9A50-8C782713CB89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471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C895F28-F4B3-E645-8054-3A8FE036067C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884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EA9E821-82A8-9146-B650-C82F93F3493E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581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6DC237F-07FE-464E-BD6A-D4737EA4ECD5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160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los formatos del texto del esquema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  <a:p>
            <a:pPr lvl="4"/>
            <a:r>
              <a:rPr lang="en-GB"/>
              <a:t>Octavo nivel del esquema</a:t>
            </a:r>
          </a:p>
          <a:p>
            <a:pPr lvl="4"/>
            <a:r>
              <a:rPr lang="en-GB"/>
              <a:t>Noveno nivel del esquema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9CFF5FD8-AD19-A24F-8C80-C7FBD7CCC431}" type="slidenum">
              <a:rPr lang="fr-FR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2pPr>
      <a:lvl3pPr marL="1143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3pPr>
      <a:lvl4pPr marL="1600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4pPr>
      <a:lvl5pPr marL="20574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ＭＳ Ｐゴシック" charset="0"/>
          <a:cs typeface="Arial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15.jpeg"/><Relationship Id="rId5" Type="http://schemas.openxmlformats.org/officeDocument/2006/relationships/image" Target="../media/image16.jpeg"/><Relationship Id="rId6" Type="http://schemas.openxmlformats.org/officeDocument/2006/relationships/image" Target="../media/image17.jpeg"/><Relationship Id="rId7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5" Type="http://schemas.openxmlformats.org/officeDocument/2006/relationships/image" Target="../media/image21.jpeg"/><Relationship Id="rId6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4" Type="http://schemas.openxmlformats.org/officeDocument/2006/relationships/image" Target="../media/image26.jpeg"/><Relationship Id="rId5" Type="http://schemas.openxmlformats.org/officeDocument/2006/relationships/image" Target="../media/image27.jpeg"/><Relationship Id="rId6" Type="http://schemas.openxmlformats.org/officeDocument/2006/relationships/image" Target="../media/image28.jpeg"/><Relationship Id="rId7" Type="http://schemas.openxmlformats.org/officeDocument/2006/relationships/image" Target="../media/image29.jpeg"/><Relationship Id="rId8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5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4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4" Type="http://schemas.openxmlformats.org/officeDocument/2006/relationships/image" Target="../media/image41.jpeg"/><Relationship Id="rId5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4" Type="http://schemas.openxmlformats.org/officeDocument/2006/relationships/image" Target="../media/image44.jpeg"/><Relationship Id="rId5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4" Type="http://schemas.openxmlformats.org/officeDocument/2006/relationships/image" Target="../media/image47.jpeg"/><Relationship Id="rId5" Type="http://schemas.openxmlformats.org/officeDocument/2006/relationships/image" Target="../media/image48.jpeg"/><Relationship Id="rId6" Type="http://schemas.openxmlformats.org/officeDocument/2006/relationships/image" Target="../media/image49.jpeg"/><Relationship Id="rId7" Type="http://schemas.openxmlformats.org/officeDocument/2006/relationships/image" Target="../media/image50.jpeg"/><Relationship Id="rId8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4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4" Type="http://schemas.openxmlformats.org/officeDocument/2006/relationships/image" Target="../media/image55.jpeg"/><Relationship Id="rId5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4" Type="http://schemas.openxmlformats.org/officeDocument/2006/relationships/image" Target="../media/image59.jpeg"/><Relationship Id="rId5" Type="http://schemas.openxmlformats.org/officeDocument/2006/relationships/image" Target="../media/image60.jpeg"/><Relationship Id="rId6" Type="http://schemas.openxmlformats.org/officeDocument/2006/relationships/image" Target="../media/image61.jpeg"/><Relationship Id="rId7" Type="http://schemas.openxmlformats.org/officeDocument/2006/relationships/image" Target="../media/image62.jpeg"/><Relationship Id="rId8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4" Type="http://schemas.openxmlformats.org/officeDocument/2006/relationships/image" Target="../media/image65.jpeg"/><Relationship Id="rId5" Type="http://schemas.openxmlformats.org/officeDocument/2006/relationships/image" Target="../media/image66.jpeg"/><Relationship Id="rId6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6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9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41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3995738" y="5394325"/>
            <a:ext cx="4924425" cy="7715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Os Himbas (ou Chimbas), são uma tribo nómada</a:t>
            </a:r>
          </a:p>
          <a:p>
            <a:pPr algn="ctr"/>
            <a:r>
              <a:rPr lang="en-US" sz="14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do grupo étnico dos Hereros, oriundos da Etiópia.</a:t>
            </a:r>
          </a:p>
          <a:p>
            <a:pPr algn="ctr"/>
            <a:r>
              <a:rPr lang="en-US" sz="14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São conhecidos como "o povo vermelho".</a:t>
            </a: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7956550" y="6521450"/>
            <a:ext cx="10287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9966"/>
                </a:solidFill>
                <a:latin typeface="Arial Black"/>
                <a:ea typeface="Arial Black"/>
                <a:cs typeface="Arial Black"/>
              </a:rPr>
              <a:t>NÃO CLICAR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812088" y="6453188"/>
            <a:ext cx="1296987" cy="360362"/>
          </a:xfrm>
          <a:prstGeom prst="rect">
            <a:avLst/>
          </a:prstGeom>
          <a:noFill/>
          <a:ln w="19080" cap="sq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4427538" y="549275"/>
            <a:ext cx="2808287" cy="9207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0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A82800"/>
                </a:solidFill>
                <a:latin typeface="Orial"/>
                <a:ea typeface="Orial"/>
                <a:cs typeface="Orial"/>
              </a:rPr>
              <a:t>tribo</a:t>
            </a:r>
          </a:p>
        </p:txBody>
      </p:sp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4427538" y="1701800"/>
            <a:ext cx="4392612" cy="14398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A82800"/>
                </a:solidFill>
                <a:latin typeface="Orial"/>
                <a:ea typeface="Orial"/>
                <a:cs typeface="Orial"/>
              </a:rPr>
              <a:t>Himba</a:t>
            </a:r>
          </a:p>
        </p:txBody>
      </p:sp>
    </p:spTree>
  </p:cSld>
  <p:clrMapOvr>
    <a:masterClrMapping/>
  </p:clrMapOvr>
  <p:transition xmlns:p14="http://schemas.microsoft.com/office/powerpoint/2010/main" spd="slow" advTm="10240">
    <p:sndAc>
      <p:stSnd loop="1">
        <p:snd r:embed="rId3" name="08%20TOTI_1.wav"/>
      </p:stSnd>
    </p:sndAc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65125"/>
            <a:ext cx="7489825" cy="500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042988" y="5805488"/>
            <a:ext cx="7000875" cy="7715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No século XV, os Himbas instalaram-se no Sul de Angola,</a:t>
            </a:r>
          </a:p>
          <a:p>
            <a:pPr algn="ctr"/>
            <a:r>
              <a:rPr lang="en-US" sz="14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nas proximidades do Cunene, que demarca a fronteira com a Namíbia,</a:t>
            </a:r>
          </a:p>
          <a:p>
            <a:pPr algn="ctr"/>
            <a:r>
              <a:rPr lang="en-US" sz="14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circulando livremente entre os dois países.</a:t>
            </a:r>
          </a:p>
        </p:txBody>
      </p:sp>
    </p:spTree>
  </p:cSld>
  <p:clrMapOvr>
    <a:masterClrMapping/>
  </p:clrMapOvr>
  <p:transition xmlns:p14="http://schemas.microsoft.com/office/powerpoint/2010/main" spd="slow" advTm="921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1692275" y="269875"/>
            <a:ext cx="6238875" cy="1143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Vivem num sistema matriarcal.</a:t>
            </a:r>
          </a:p>
          <a:p>
            <a:pPr algn="ctr"/>
            <a:r>
              <a:rPr lang="en-US" sz="16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Quem manda são as mulheres!</a:t>
            </a:r>
          </a:p>
          <a:p>
            <a:pPr algn="ctr"/>
            <a:r>
              <a:rPr lang="en-US" sz="16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Elas são as donas dos filhos, das casas,</a:t>
            </a:r>
          </a:p>
          <a:p>
            <a:pPr algn="ctr"/>
            <a:r>
              <a:rPr lang="en-US" sz="16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do gado e de todos os apetrechos que existem na aldeia.</a:t>
            </a:r>
          </a:p>
        </p:txBody>
      </p:sp>
    </p:spTree>
  </p:cSld>
  <p:clrMapOvr>
    <a:masterClrMapping/>
  </p:clrMapOvr>
  <p:transition xmlns:p14="http://schemas.microsoft.com/office/powerpoint/2010/main" spd="slow" advTm="921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80400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>
            <a:off x="2139950" y="6237288"/>
            <a:ext cx="5095875" cy="4381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As casas são construídas com um esqueleto de troncos,</a:t>
            </a:r>
          </a:p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e cobertas com uma massa de argila e excremento de gado.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0"/>
            <a:ext cx="10333038" cy="690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85838"/>
            <a:ext cx="9144000" cy="7843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7408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6838"/>
            <a:ext cx="8496300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1341438" y="6450013"/>
            <a:ext cx="6543675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O gado é a maior riqueza do povo Himba, e o seu roubo é punido com a morte.</a:t>
            </a:r>
          </a:p>
        </p:txBody>
      </p:sp>
    </p:spTree>
  </p:cSld>
  <p:clrMapOvr>
    <a:masterClrMapping/>
  </p:clrMapOvr>
  <p:transition xmlns:p14="http://schemas.microsoft.com/office/powerpoint/2010/main" spd="slow" advTm="6144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2111375" y="6523038"/>
            <a:ext cx="4476750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Alimentam-se à base de carne, leite, cereais e frutos.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76250"/>
            <a:ext cx="4881563" cy="576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0240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18" name="WordArt 2"/>
          <p:cNvSpPr>
            <a:spLocks noChangeArrowheads="1" noChangeShapeType="1" noTextEdit="1"/>
          </p:cNvSpPr>
          <p:nvPr/>
        </p:nvSpPr>
        <p:spPr bwMode="auto">
          <a:xfrm>
            <a:off x="2030413" y="6237288"/>
            <a:ext cx="5133975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Vivem da venda/troca de gado e do artesanato que manufaturam.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7838"/>
            <a:ext cx="8424862" cy="561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9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433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2" name="WordArt 2"/>
          <p:cNvSpPr>
            <a:spLocks noChangeArrowheads="1" noChangeShapeType="1" noTextEdit="1"/>
          </p:cNvSpPr>
          <p:nvPr/>
        </p:nvSpPr>
        <p:spPr bwMode="auto">
          <a:xfrm>
            <a:off x="684213" y="6305550"/>
            <a:ext cx="7762875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Os homens estão presentes, essencialmente, para a procriação, a caça e a guarda do gado.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663575"/>
            <a:ext cx="8893175" cy="514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409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620713"/>
            <a:ext cx="4627562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20713"/>
            <a:ext cx="5759450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06388"/>
            <a:ext cx="5922963" cy="629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0"/>
            <a:ext cx="5975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20480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1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22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83200"/>
            <a:ext cx="9186863" cy="1274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3578225" y="5661025"/>
            <a:ext cx="5314950" cy="7715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As Himbas cobrem o corpo com uma pasta vermelha,</a:t>
            </a:r>
          </a:p>
          <a:p>
            <a:pPr algn="ctr"/>
            <a:r>
              <a:rPr lang="en-US" sz="1400" kern="10"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mistura de banha de boi com argila,</a:t>
            </a:r>
          </a:p>
          <a:p>
            <a:pPr algn="ctr"/>
            <a:r>
              <a:rPr lang="en-US" sz="1400" kern="10"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que lhes protege a pele do vento e do sol.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67550"/>
            <a:ext cx="9258300" cy="139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1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0"/>
            <a:ext cx="10548938" cy="693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23552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17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44463"/>
            <a:ext cx="4208462" cy="630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3744913" y="6642100"/>
            <a:ext cx="1619250" cy="1714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0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Um toque de "perfume"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1913" y="0"/>
            <a:ext cx="11017251" cy="689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921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8" name="WordArt 2"/>
          <p:cNvSpPr>
            <a:spLocks noChangeArrowheads="1" noChangeShapeType="1" noTextEdit="1"/>
          </p:cNvSpPr>
          <p:nvPr/>
        </p:nvSpPr>
        <p:spPr bwMode="auto">
          <a:xfrm>
            <a:off x="2339975" y="6156325"/>
            <a:ext cx="4752975" cy="6572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A mesma mistura é usada na cabeça,</a:t>
            </a:r>
          </a:p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que é ornamentada com penteados elaborados,</a:t>
            </a:r>
          </a:p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e os cabelos enfeitados com peças de couro e de metal.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71438"/>
            <a:ext cx="4462463" cy="594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883150" cy="735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-242888"/>
            <a:ext cx="4908550" cy="727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327650" cy="783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0"/>
            <a:ext cx="10333038" cy="689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55796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28672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repl">
                                        <p:cTn id="16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645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5363" name="WordArt 3"/>
          <p:cNvSpPr>
            <a:spLocks noChangeArrowheads="1" noChangeShapeType="1" noTextEdit="1"/>
          </p:cNvSpPr>
          <p:nvPr/>
        </p:nvSpPr>
        <p:spPr bwMode="auto">
          <a:xfrm>
            <a:off x="1547813" y="6597650"/>
            <a:ext cx="6200775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O ritual de beleza demora cerca de três horas, mas o resultado é perfeito!</a:t>
            </a:r>
          </a:p>
        </p:txBody>
      </p:sp>
    </p:spTree>
  </p:cSld>
  <p:clrMapOvr>
    <a:masterClrMapping/>
  </p:clrMapOvr>
  <p:transition xmlns:p14="http://schemas.microsoft.com/office/powerpoint/2010/main" spd="slow" advTm="409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2339975" y="6237288"/>
            <a:ext cx="4819650" cy="4381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Dança... alegria... divertimento, apesar das adversidades,</a:t>
            </a:r>
          </a:p>
          <a:p>
            <a:pPr algn="ctr"/>
            <a:r>
              <a:rPr lang="en-US" sz="1200" kern="10"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são qualidades inatas em qualquer africano.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92150"/>
            <a:ext cx="5832475" cy="529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669925"/>
            <a:ext cx="6911975" cy="535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5360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33375"/>
            <a:ext cx="5688013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1908175" y="6305550"/>
            <a:ext cx="5257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Regra geral deslocam-se a pé, mas os mais ricos vão de burro.</a:t>
            </a:r>
          </a:p>
        </p:txBody>
      </p:sp>
    </p:spTree>
  </p:cSld>
  <p:clrMapOvr>
    <a:masterClrMapping/>
  </p:clrMapOvr>
  <p:transition xmlns:p14="http://schemas.microsoft.com/office/powerpoint/2010/main" spd="slow" advTm="6144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268413"/>
            <a:ext cx="5832475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258888" y="908050"/>
            <a:ext cx="6769100" cy="4105275"/>
          </a:xfrm>
          <a:prstGeom prst="rect">
            <a:avLst/>
          </a:prstGeom>
          <a:noFill/>
          <a:ln w="9360" cap="sq">
            <a:solidFill>
              <a:srgbClr val="FF99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36" name="WordArt 4"/>
          <p:cNvSpPr>
            <a:spLocks noChangeArrowheads="1" noChangeShapeType="1" noTextEdit="1"/>
          </p:cNvSpPr>
          <p:nvPr/>
        </p:nvSpPr>
        <p:spPr bwMode="auto">
          <a:xfrm>
            <a:off x="2268538" y="5516563"/>
            <a:ext cx="4895850" cy="7715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solidFill>
                  <a:srgbClr val="FF9966"/>
                </a:solidFill>
                <a:latin typeface="Arial Black"/>
                <a:ea typeface="Arial Black"/>
                <a:cs typeface="Arial Black"/>
              </a:rPr>
              <a:t>Os "mais-velhos" são sagrados.</a:t>
            </a:r>
          </a:p>
          <a:p>
            <a:pPr algn="ctr"/>
            <a:r>
              <a:rPr lang="en-US" sz="1400" kern="10">
                <a:solidFill>
                  <a:srgbClr val="FF9966"/>
                </a:solidFill>
                <a:latin typeface="Arial Black"/>
                <a:ea typeface="Arial Black"/>
                <a:cs typeface="Arial Black"/>
              </a:rPr>
              <a:t>Eles detêm as chaves do saber e da experiência.</a:t>
            </a:r>
          </a:p>
          <a:p>
            <a:pPr algn="ctr"/>
            <a:r>
              <a:rPr lang="en-US" sz="1400" kern="10">
                <a:solidFill>
                  <a:srgbClr val="FF9966"/>
                </a:solidFill>
                <a:latin typeface="Arial Black"/>
                <a:ea typeface="Arial Black"/>
                <a:cs typeface="Arial Black"/>
              </a:rPr>
              <a:t>São a oralidade das tradições e da história.</a:t>
            </a:r>
          </a:p>
        </p:txBody>
      </p:sp>
    </p:spTree>
  </p:cSld>
  <p:clrMapOvr>
    <a:masterClrMapping/>
  </p:clrMapOvr>
  <p:transition xmlns:p14="http://schemas.microsoft.com/office/powerpoint/2010/main" spd="slow" advTm="5120">
    <p:circle/>
    <p:sndAc>
      <p:stSnd loop="1">
        <p:snd r:embed="rId3" name="08%20TOTI_1.wav"/>
      </p:stSnd>
    </p:sndAc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25538"/>
            <a:ext cx="6408737" cy="445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17475"/>
            <a:ext cx="5588000" cy="662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7168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2" name="WordArt 2"/>
          <p:cNvSpPr>
            <a:spLocks noChangeArrowheads="1" noChangeShapeType="1" noTextEdit="1"/>
          </p:cNvSpPr>
          <p:nvPr/>
        </p:nvSpPr>
        <p:spPr bwMode="auto">
          <a:xfrm>
            <a:off x="1692275" y="6021388"/>
            <a:ext cx="6000750" cy="5143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9371"/>
                </a:solidFill>
                <a:latin typeface="Arial Black"/>
                <a:ea typeface="Arial Black"/>
                <a:cs typeface="Arial Black"/>
              </a:rPr>
              <a:t>As crianças têm um papel muito importante na comunidade.</a:t>
            </a:r>
          </a:p>
          <a:p>
            <a:pPr algn="ctr"/>
            <a:r>
              <a:rPr lang="en-US" sz="14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9371"/>
                </a:solidFill>
                <a:latin typeface="Arial Black"/>
                <a:ea typeface="Arial Black"/>
                <a:cs typeface="Arial Black"/>
              </a:rPr>
              <a:t>Elas são o futuro, a continuidade da raça e das tradições!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833438"/>
            <a:ext cx="8991600" cy="482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6144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47750"/>
            <a:ext cx="8351837" cy="486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68338"/>
            <a:ext cx="8353425" cy="556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3438" y="620713"/>
            <a:ext cx="9977438" cy="560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3312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12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674688"/>
            <a:ext cx="65532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72450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3312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2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475" y="-242888"/>
            <a:ext cx="4872038" cy="731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413" y="0"/>
            <a:ext cx="4827587" cy="724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067175" y="0"/>
            <a:ext cx="288925" cy="7245350"/>
          </a:xfrm>
          <a:prstGeom prst="rect">
            <a:avLst/>
          </a:prstGeom>
          <a:solidFill>
            <a:srgbClr val="000000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92588" cy="695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67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20480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repl">
                                        <p:cTn id="7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repl">
                                        <p:cTn id="10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15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20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-414338"/>
            <a:ext cx="5594350" cy="727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-387350"/>
            <a:ext cx="5613400" cy="782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8192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repl"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900" y="44450"/>
            <a:ext cx="4086225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3800475" y="6484938"/>
            <a:ext cx="1543050" cy="2571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Hum... papinha!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44450"/>
            <a:ext cx="7488238" cy="624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920037" cy="641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433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26" name="WordArt 2"/>
          <p:cNvSpPr>
            <a:spLocks noChangeArrowheads="1" noChangeShapeType="1" noTextEdit="1"/>
          </p:cNvSpPr>
          <p:nvPr/>
        </p:nvSpPr>
        <p:spPr bwMode="auto">
          <a:xfrm>
            <a:off x="1258888" y="6524625"/>
            <a:ext cx="6858000" cy="2571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Arial Black"/>
                <a:ea typeface="Arial Black"/>
                <a:cs typeface="Arial Black"/>
              </a:rPr>
              <a:t>Os adolescentes preparam-se para o seu papel: o de futuros adultos.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260350"/>
            <a:ext cx="6350000" cy="608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409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77838"/>
            <a:ext cx="4560887" cy="597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649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641850" cy="710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7767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049838" cy="842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632700" cy="693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29696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2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repl">
                                        <p:cTn id="1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22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27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62050"/>
            <a:ext cx="6119813" cy="442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74738"/>
            <a:ext cx="7345363" cy="487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736600"/>
            <a:ext cx="7813675" cy="550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238"/>
            <a:ext cx="9144000" cy="594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18432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2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-603250"/>
            <a:ext cx="5521325" cy="828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 advTm="3072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0"/>
            <a:ext cx="49641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0723" name="WordArt 3"/>
          <p:cNvSpPr>
            <a:spLocks noChangeArrowheads="1" noChangeShapeType="1" noTextEdit="1"/>
          </p:cNvSpPr>
          <p:nvPr/>
        </p:nvSpPr>
        <p:spPr bwMode="auto">
          <a:xfrm>
            <a:off x="1654175" y="4108450"/>
            <a:ext cx="1838325" cy="2571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Ocuepa (obrigada)</a:t>
            </a:r>
          </a:p>
        </p:txBody>
      </p:sp>
      <p:sp>
        <p:nvSpPr>
          <p:cNvPr id="30724" name="WordArt 4"/>
          <p:cNvSpPr>
            <a:spLocks noChangeArrowheads="1" noChangeShapeType="1" noTextEdit="1"/>
          </p:cNvSpPr>
          <p:nvPr/>
        </p:nvSpPr>
        <p:spPr bwMode="auto">
          <a:xfrm>
            <a:off x="1690688" y="5683250"/>
            <a:ext cx="1590675" cy="3238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dinorah.box@gmail.com</a:t>
            </a:r>
          </a:p>
          <a:p>
            <a:pPr algn="ctr"/>
            <a:r>
              <a:rPr lang="en-US" sz="9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Figueira da Foz - Portugal</a:t>
            </a:r>
          </a:p>
        </p:txBody>
      </p:sp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1779588" y="5305425"/>
            <a:ext cx="1439862" cy="71913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US" sz="8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B e i i i j o o o s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2266950" y="5448300"/>
            <a:ext cx="403225" cy="2159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b="1" kern="10">
                <a:solidFill>
                  <a:srgbClr val="FF9966"/>
                </a:solidFill>
                <a:latin typeface="Kaileen"/>
                <a:ea typeface="Kaileen"/>
                <a:cs typeface="Kaileen"/>
              </a:rPr>
              <a:t>Dina</a:t>
            </a:r>
          </a:p>
        </p:txBody>
      </p:sp>
      <p:sp>
        <p:nvSpPr>
          <p:cNvPr id="30727" name="WordArt 7"/>
          <p:cNvSpPr>
            <a:spLocks noChangeArrowheads="1" noChangeShapeType="1" noTextEdit="1"/>
          </p:cNvSpPr>
          <p:nvPr/>
        </p:nvSpPr>
        <p:spPr bwMode="auto">
          <a:xfrm>
            <a:off x="1797050" y="6099175"/>
            <a:ext cx="1333500" cy="142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800" kern="10">
                <a:solidFill>
                  <a:srgbClr val="FF9966"/>
                </a:solidFill>
                <a:latin typeface="Arial Black"/>
                <a:ea typeface="Arial Black"/>
                <a:cs typeface="Arial Black"/>
              </a:rPr>
              <a:t>Música: Bonga - "Totti"</a:t>
            </a:r>
          </a:p>
        </p:txBody>
      </p:sp>
      <p:sp>
        <p:nvSpPr>
          <p:cNvPr id="30728" name="WordArt 8"/>
          <p:cNvSpPr>
            <a:spLocks noChangeArrowheads="1" noChangeShapeType="1" noTextEdit="1"/>
          </p:cNvSpPr>
          <p:nvPr/>
        </p:nvSpPr>
        <p:spPr bwMode="auto">
          <a:xfrm>
            <a:off x="1979613" y="549275"/>
            <a:ext cx="2808287" cy="9207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0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A82800"/>
                </a:solidFill>
                <a:latin typeface="Orial"/>
                <a:ea typeface="Orial"/>
                <a:cs typeface="Orial"/>
              </a:rPr>
              <a:t>tribo</a:t>
            </a:r>
          </a:p>
        </p:txBody>
      </p:sp>
      <p:sp>
        <p:nvSpPr>
          <p:cNvPr id="30729" name="WordArt 9"/>
          <p:cNvSpPr>
            <a:spLocks noChangeArrowheads="1" noChangeShapeType="1" noTextEdit="1"/>
          </p:cNvSpPr>
          <p:nvPr/>
        </p:nvSpPr>
        <p:spPr bwMode="auto">
          <a:xfrm>
            <a:off x="395288" y="1557338"/>
            <a:ext cx="4392612" cy="14398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9360" cap="sq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A82800"/>
                </a:solidFill>
                <a:latin typeface="Orial"/>
                <a:ea typeface="Orial"/>
                <a:cs typeface="Orial"/>
              </a:rPr>
              <a:t>Himba</a:t>
            </a:r>
          </a:p>
        </p:txBody>
      </p:sp>
      <p:sp>
        <p:nvSpPr>
          <p:cNvPr id="30730" name="WordArt 10"/>
          <p:cNvSpPr>
            <a:spLocks noChangeArrowheads="1" noChangeShapeType="1" noTextEdit="1"/>
          </p:cNvSpPr>
          <p:nvPr/>
        </p:nvSpPr>
        <p:spPr bwMode="auto">
          <a:xfrm>
            <a:off x="900113" y="6313488"/>
            <a:ext cx="3076575" cy="428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8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Audio: João Branco</a:t>
            </a:r>
          </a:p>
          <a:p>
            <a:pPr algn="ctr"/>
            <a:r>
              <a:rPr lang="en-US" sz="8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Imagens by NET, Brent Pearson, National Geographic,</a:t>
            </a:r>
          </a:p>
          <a:p>
            <a:pPr algn="ctr"/>
            <a:r>
              <a:rPr lang="en-US" sz="800" kern="10">
                <a:solidFill>
                  <a:srgbClr val="A82800"/>
                </a:solidFill>
                <a:latin typeface="Arial Black"/>
                <a:ea typeface="Arial Black"/>
                <a:cs typeface="Arial Black"/>
              </a:rPr>
              <a:t>Luka Esenko e Eric Lafforgue</a:t>
            </a:r>
          </a:p>
        </p:txBody>
      </p:sp>
    </p:spTree>
  </p:cSld>
  <p:clrMapOvr>
    <a:masterClrMapping/>
  </p:clrMapOvr>
  <p:transition xmlns:p14="http://schemas.microsoft.com/office/powerpoint/2010/main" spd="slow" advTm="30720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3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5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0" dur="3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3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6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8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nimBg="1"/>
      <p:bldP spid="30724" grpId="0" animBg="1"/>
      <p:bldP spid="30725" grpId="0" animBg="1"/>
      <p:bldP spid="30726" grpId="0" animBg="1"/>
      <p:bldP spid="30726" grpId="1" animBg="1"/>
      <p:bldP spid="30727" grpId="0" animBg="1"/>
      <p:bldP spid="30728" grpId="0" animBg="1"/>
      <p:bldP spid="30729" grpId="0" animBg="1"/>
      <p:bldP spid="3073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173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ＭＳ Ｐゴシック"/>
        <a:cs typeface="Arial"/>
      </a:majorFont>
      <a:minorFont>
        <a:latin typeface="Arial"/>
        <a:ea typeface="ＭＳ Ｐゴシック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</TotalTime>
  <Words>427</Words>
  <Application>Microsoft Macintosh PowerPoint</Application>
  <PresentationFormat>On-screen Show (4:3)</PresentationFormat>
  <Paragraphs>48</Paragraphs>
  <Slides>29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Times New Roman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Tribo Himba</dc:title>
  <dc:subject>Angola</dc:subject>
  <dc:creator>DINA</dc:creator>
  <cp:lastModifiedBy>Pablo Muller</cp:lastModifiedBy>
  <cp:revision>14</cp:revision>
  <cp:lastPrinted>1601-01-01T00:00:00Z</cp:lastPrinted>
  <dcterms:created xsi:type="dcterms:W3CDTF">2011-10-02T02:59:22Z</dcterms:created>
  <dcterms:modified xsi:type="dcterms:W3CDTF">2014-04-19T18:59:01Z</dcterms:modified>
</cp:coreProperties>
</file>