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358" r:id="rId4"/>
    <p:sldId id="324" r:id="rId5"/>
    <p:sldId id="359" r:id="rId6"/>
    <p:sldId id="360" r:id="rId7"/>
    <p:sldId id="361" r:id="rId8"/>
    <p:sldId id="362" r:id="rId9"/>
    <p:sldId id="363" r:id="rId10"/>
    <p:sldId id="364" r:id="rId11"/>
    <p:sldId id="365" r:id="rId12"/>
    <p:sldId id="366" r:id="rId13"/>
    <p:sldId id="367" r:id="rId14"/>
    <p:sldId id="368" r:id="rId15"/>
    <p:sldId id="369" r:id="rId16"/>
    <p:sldId id="370" r:id="rId17"/>
    <p:sldId id="371" r:id="rId18"/>
    <p:sldId id="372" r:id="rId19"/>
    <p:sldId id="373" r:id="rId20"/>
    <p:sldId id="374" r:id="rId21"/>
    <p:sldId id="375" r:id="rId22"/>
    <p:sldId id="376" r:id="rId23"/>
    <p:sldId id="377" r:id="rId24"/>
    <p:sldId id="378" r:id="rId25"/>
    <p:sldId id="379" r:id="rId26"/>
    <p:sldId id="380" r:id="rId27"/>
    <p:sldId id="381" r:id="rId28"/>
    <p:sldId id="382" r:id="rId29"/>
    <p:sldId id="383" r:id="rId30"/>
    <p:sldId id="384" r:id="rId31"/>
    <p:sldId id="385" r:id="rId32"/>
    <p:sldId id="386" r:id="rId33"/>
    <p:sldId id="387" r:id="rId34"/>
    <p:sldId id="388" r:id="rId35"/>
    <p:sldId id="389" r:id="rId36"/>
    <p:sldId id="390" r:id="rId37"/>
    <p:sldId id="391" r:id="rId38"/>
    <p:sldId id="392" r:id="rId39"/>
    <p:sldId id="393" r:id="rId40"/>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E5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26" autoAdjust="0"/>
    <p:restoredTop sz="94660"/>
  </p:normalViewPr>
  <p:slideViewPr>
    <p:cSldViewPr>
      <p:cViewPr varScale="1">
        <p:scale>
          <a:sx n="81" d="100"/>
          <a:sy n="81" d="100"/>
        </p:scale>
        <p:origin x="-1026"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1A3D6FE4-3A3E-42C9-8CD8-693C4FF17972}" type="datetimeFigureOut">
              <a:rPr lang="es-MX" smtClean="0"/>
              <a:t>24/01/2015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66A64918-3F3B-4C3E-80C4-495F65268386}" type="slidenum">
              <a:rPr lang="es-MX" smtClean="0"/>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1A3D6FE4-3A3E-42C9-8CD8-693C4FF17972}" type="datetimeFigureOut">
              <a:rPr lang="es-MX" smtClean="0"/>
              <a:t>24/01/2015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66A64918-3F3B-4C3E-80C4-495F65268386}" type="slidenum">
              <a:rPr lang="es-MX" smtClean="0"/>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A3D6FE4-3A3E-42C9-8CD8-693C4FF17972}" type="datetimeFigureOut">
              <a:rPr lang="es-MX" smtClean="0"/>
              <a:t>24/01/2015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66A64918-3F3B-4C3E-80C4-495F65268386}" type="slidenum">
              <a:rPr lang="es-MX" smtClean="0"/>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1A3D6FE4-3A3E-42C9-8CD8-693C4FF17972}" type="datetimeFigureOut">
              <a:rPr lang="es-MX" smtClean="0"/>
              <a:t>24/01/2015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66A64918-3F3B-4C3E-80C4-495F65268386}" type="slidenum">
              <a:rPr lang="es-MX" smtClean="0"/>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1A3D6FE4-3A3E-42C9-8CD8-693C4FF17972}" type="datetimeFigureOut">
              <a:rPr lang="es-MX" smtClean="0"/>
              <a:t>24/01/2015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66A64918-3F3B-4C3E-80C4-495F65268386}" type="slidenum">
              <a:rPr lang="es-MX" smtClean="0"/>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1A3D6FE4-3A3E-42C9-8CD8-693C4FF17972}" type="datetimeFigureOut">
              <a:rPr lang="es-MX" smtClean="0"/>
              <a:t>24/01/2015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66A64918-3F3B-4C3E-80C4-495F65268386}" type="slidenum">
              <a:rPr lang="es-MX" smtClean="0"/>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A3D6FE4-3A3E-42C9-8CD8-693C4FF17972}" type="datetimeFigureOut">
              <a:rPr lang="es-MX" smtClean="0"/>
              <a:t>24/01/2015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66A64918-3F3B-4C3E-80C4-495F65268386}" type="slidenum">
              <a:rPr lang="es-MX" smtClean="0"/>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3D6FE4-3A3E-42C9-8CD8-693C4FF17972}" type="datetimeFigureOut">
              <a:rPr lang="es-MX" smtClean="0"/>
              <a:t>24/01/2015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66A64918-3F3B-4C3E-80C4-495F65268386}" type="slidenum">
              <a:rPr lang="es-MX" smtClean="0"/>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3D6FE4-3A3E-42C9-8CD8-693C4FF17972}" type="datetimeFigureOut">
              <a:rPr lang="es-MX" smtClean="0"/>
              <a:t>24/01/2015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66A64918-3F3B-4C3E-80C4-495F65268386}" type="slidenum">
              <a:rPr lang="es-MX" smtClean="0"/>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1A3D6FE4-3A3E-42C9-8CD8-693C4FF17972}" type="datetimeFigureOut">
              <a:rPr lang="es-MX" smtClean="0"/>
              <a:t>24/01/2015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66A64918-3F3B-4C3E-80C4-495F65268386}" type="slidenum">
              <a:rPr lang="es-MX" smtClean="0"/>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1A3D6FE4-3A3E-42C9-8CD8-693C4FF17972}" type="datetimeFigureOut">
              <a:rPr lang="es-MX" smtClean="0"/>
              <a:t>24/01/2015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66A64918-3F3B-4C3E-80C4-495F65268386}" type="slidenum">
              <a:rPr lang="es-MX" smtClean="0"/>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EE5D2"/>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3D6FE4-3A3E-42C9-8CD8-693C4FF17972}" type="datetimeFigureOut">
              <a:rPr lang="es-MX" smtClean="0"/>
              <a:t>24/01/2015</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A64918-3F3B-4C3E-80C4-495F65268386}" type="slidenum">
              <a:rPr lang="es-MX" smtClean="0"/>
              <a:t>‹Nº›</a:t>
            </a:fld>
            <a:endParaRPr lang="es-MX"/>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025606" y="1305342"/>
            <a:ext cx="7092788" cy="4247317"/>
          </a:xfrm>
          <a:prstGeom prst="rect">
            <a:avLst/>
          </a:prstGeom>
          <a:noFill/>
        </p:spPr>
        <p:txBody>
          <a:bodyPr wrap="square" rtlCol="0">
            <a:spAutoFit/>
          </a:bodyPr>
          <a:lstStyle/>
          <a:p>
            <a:pPr algn="ctr">
              <a:spcBef>
                <a:spcPts val="600"/>
              </a:spcBef>
              <a:spcAft>
                <a:spcPts val="600"/>
              </a:spcAft>
            </a:pPr>
            <a:r>
              <a:rPr lang="es-MX" sz="2000" smtClean="0"/>
              <a:t>Polaco </a:t>
            </a:r>
            <a:r>
              <a:rPr lang="es-MX" sz="2000" dirty="0"/>
              <a:t>de nacimiento </a:t>
            </a:r>
            <a:r>
              <a:rPr lang="es-MX" sz="2000" dirty="0" err="1"/>
              <a:t>Pawel</a:t>
            </a:r>
            <a:r>
              <a:rPr lang="es-MX" sz="2000" dirty="0"/>
              <a:t> </a:t>
            </a:r>
            <a:r>
              <a:rPr lang="es-MX" sz="2000" dirty="0" err="1"/>
              <a:t>Kuczinski</a:t>
            </a:r>
            <a:r>
              <a:rPr lang="es-MX" sz="2000" dirty="0"/>
              <a:t> es un excelente </a:t>
            </a:r>
            <a:r>
              <a:rPr lang="es-MX" sz="2000" dirty="0" err="1" smtClean="0"/>
              <a:t>iustrador</a:t>
            </a:r>
            <a:r>
              <a:rPr lang="es-MX" sz="2000" dirty="0" smtClean="0"/>
              <a:t> y dibujante</a:t>
            </a:r>
            <a:r>
              <a:rPr lang="es-MX" sz="2000" dirty="0"/>
              <a:t>, que con estilo </a:t>
            </a:r>
            <a:r>
              <a:rPr lang="es-MX" sz="2000" dirty="0" smtClean="0"/>
              <a:t>propio </a:t>
            </a:r>
            <a:r>
              <a:rPr lang="es-MX" sz="2000" dirty="0"/>
              <a:t>despliega una profunda crítica y </a:t>
            </a:r>
            <a:r>
              <a:rPr lang="es-MX" sz="2000" dirty="0" smtClean="0"/>
              <a:t>sátira </a:t>
            </a:r>
            <a:r>
              <a:rPr lang="es-MX" sz="2000" dirty="0"/>
              <a:t> a lo que sucede en el mundo en </a:t>
            </a:r>
            <a:r>
              <a:rPr lang="es-MX" sz="2000" dirty="0" smtClean="0"/>
              <a:t>los </a:t>
            </a:r>
            <a:r>
              <a:rPr lang="es-MX" sz="2000" dirty="0"/>
              <a:t>campos de la política, la economía y Las manipulaciones sociales,  </a:t>
            </a:r>
            <a:r>
              <a:rPr lang="es-MX" sz="2000" dirty="0" smtClean="0"/>
              <a:t>entre otros </a:t>
            </a:r>
            <a:r>
              <a:rPr lang="es-MX" sz="2000" dirty="0"/>
              <a:t>y que casi todos conocemos o hemos oído hablar de ellos</a:t>
            </a:r>
            <a:r>
              <a:rPr lang="es-MX" sz="2000" dirty="0" smtClean="0"/>
              <a:t>.</a:t>
            </a:r>
            <a:endParaRPr lang="es-MX" sz="2000" dirty="0"/>
          </a:p>
          <a:p>
            <a:pPr algn="ctr">
              <a:spcBef>
                <a:spcPts val="600"/>
              </a:spcBef>
              <a:spcAft>
                <a:spcPts val="600"/>
              </a:spcAft>
            </a:pPr>
            <a:r>
              <a:rPr lang="es-MX" sz="2000" dirty="0" smtClean="0"/>
              <a:t>Se </a:t>
            </a:r>
            <a:r>
              <a:rPr lang="es-MX" sz="2000" dirty="0"/>
              <a:t>graduó en Bellas Artes por la universidad de </a:t>
            </a:r>
            <a:r>
              <a:rPr lang="es-MX" sz="2000" dirty="0" err="1"/>
              <a:t>Poznan</a:t>
            </a:r>
            <a:r>
              <a:rPr lang="es-MX" sz="2000" dirty="0"/>
              <a:t>, especializándose en estilo gráfico.</a:t>
            </a:r>
          </a:p>
          <a:p>
            <a:pPr algn="ctr">
              <a:spcBef>
                <a:spcPts val="600"/>
              </a:spcBef>
              <a:spcAft>
                <a:spcPts val="600"/>
              </a:spcAft>
            </a:pPr>
            <a:r>
              <a:rPr lang="es-MX" sz="2000" dirty="0"/>
              <a:t>A sus 36 años ha ganado 92 premios tanto nacionales como internacionales, en las secciones de caricatura e ilustración</a:t>
            </a:r>
            <a:r>
              <a:rPr lang="es-MX" sz="2000" dirty="0" smtClean="0"/>
              <a:t>.</a:t>
            </a:r>
          </a:p>
          <a:p>
            <a:pPr algn="ctr">
              <a:spcBef>
                <a:spcPts val="600"/>
              </a:spcBef>
              <a:spcAft>
                <a:spcPts val="600"/>
              </a:spcAft>
            </a:pPr>
            <a:r>
              <a:rPr lang="es-MX" sz="2000" dirty="0" smtClean="0"/>
              <a:t>Su </a:t>
            </a:r>
            <a:r>
              <a:rPr lang="es-MX" sz="2000" dirty="0"/>
              <a:t>obra es muy amplia, pero destaca en la sátira política, social, económica y medioambiental, donde muestra su lado más crítico en los temas de actualidad. </a:t>
            </a:r>
          </a:p>
        </p:txBody>
      </p:sp>
    </p:spTree>
  </p:cSld>
  <p:clrMapOvr>
    <a:masterClrMapping/>
  </p:clrMapOvr>
  <p:transition spd="slow">
    <p:fade/>
    <p:sndAc>
      <p:stSnd loop="1">
        <p:snd r:embed="rId2" name="ATMOSFERA - BEBU SILVETT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http://cdn.lavozdelmuro.net/wp-content/uploads/2014/10/Pawel-Kuczynski-10.jpg"/>
          <p:cNvPicPr>
            <a:picLocks noChangeAspect="1" noChangeArrowheads="1"/>
          </p:cNvPicPr>
          <p:nvPr/>
        </p:nvPicPr>
        <p:blipFill>
          <a:blip r:embed="rId2" cstate="print"/>
          <a:srcRect/>
          <a:stretch>
            <a:fillRect/>
          </a:stretch>
        </p:blipFill>
        <p:spPr bwMode="auto">
          <a:xfrm>
            <a:off x="1872000" y="729000"/>
            <a:ext cx="5400000" cy="5400000"/>
          </a:xfrm>
          <a:prstGeom prst="rect">
            <a:avLst/>
          </a:prstGeom>
          <a:noFill/>
        </p:spPr>
      </p:pic>
      <p:sp>
        <p:nvSpPr>
          <p:cNvPr id="3" name="2 Rectángulo"/>
          <p:cNvSpPr/>
          <p:nvPr/>
        </p:nvSpPr>
        <p:spPr>
          <a:xfrm>
            <a:off x="3366381" y="323364"/>
            <a:ext cx="2411238" cy="369332"/>
          </a:xfrm>
          <a:prstGeom prst="rect">
            <a:avLst/>
          </a:prstGeom>
        </p:spPr>
        <p:txBody>
          <a:bodyPr wrap="none">
            <a:spAutoFit/>
          </a:bodyPr>
          <a:lstStyle/>
          <a:p>
            <a:pPr algn="ctr"/>
            <a:r>
              <a:rPr lang="es-MX" b="1" dirty="0" smtClean="0"/>
              <a:t>El morbo de los medios</a:t>
            </a:r>
            <a:endParaRPr lang="es-MX" dirty="0"/>
          </a:p>
        </p:txBody>
      </p:sp>
      <p:sp>
        <p:nvSpPr>
          <p:cNvPr id="4" name="3 Rectángulo"/>
          <p:cNvSpPr/>
          <p:nvPr/>
        </p:nvSpPr>
        <p:spPr>
          <a:xfrm>
            <a:off x="2791800" y="6165304"/>
            <a:ext cx="3560398" cy="307777"/>
          </a:xfrm>
          <a:prstGeom prst="rect">
            <a:avLst/>
          </a:prstGeom>
        </p:spPr>
        <p:txBody>
          <a:bodyPr wrap="none">
            <a:spAutoFit/>
          </a:bodyPr>
          <a:lstStyle/>
          <a:p>
            <a:pPr algn="ctr"/>
            <a:r>
              <a:rPr lang="es-MX" sz="1400" dirty="0" smtClean="0"/>
              <a:t>Buscando carne para cubrir la próxima noticia.</a:t>
            </a:r>
            <a:endParaRPr lang="es-MX" sz="1400"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6802"/>
                                        </p:tgtEl>
                                        <p:attrNameLst>
                                          <p:attrName>style.visibility</p:attrName>
                                        </p:attrNameLst>
                                      </p:cBhvr>
                                      <p:to>
                                        <p:strVal val="visible"/>
                                      </p:to>
                                    </p:set>
                                    <p:animEffect transition="in" filter="fade">
                                      <p:cBhvr>
                                        <p:cTn id="7" dur="2000"/>
                                        <p:tgtEl>
                                          <p:spTgt spid="76802"/>
                                        </p:tgtEl>
                                      </p:cBhvr>
                                    </p:animEffect>
                                  </p:childTnLst>
                                </p:cTn>
                              </p:par>
                              <p:par>
                                <p:cTn id="8" presetID="47" presetClass="entr" presetSubtype="0" fill="hold" grpId="0" nodeType="withEffect">
                                  <p:stCondLst>
                                    <p:cond delay="5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anim calcmode="lin" valueType="num">
                                      <p:cBhvr>
                                        <p:cTn id="11" dur="2000" fill="hold"/>
                                        <p:tgtEl>
                                          <p:spTgt spid="3"/>
                                        </p:tgtEl>
                                        <p:attrNameLst>
                                          <p:attrName>ppt_x</p:attrName>
                                        </p:attrNameLst>
                                      </p:cBhvr>
                                      <p:tavLst>
                                        <p:tav tm="0">
                                          <p:val>
                                            <p:strVal val="#ppt_x"/>
                                          </p:val>
                                        </p:tav>
                                        <p:tav tm="100000">
                                          <p:val>
                                            <p:strVal val="#ppt_x"/>
                                          </p:val>
                                        </p:tav>
                                      </p:tavLst>
                                    </p:anim>
                                    <p:anim calcmode="lin" valueType="num">
                                      <p:cBhvr>
                                        <p:cTn id="12" dur="2000" fill="hold"/>
                                        <p:tgtEl>
                                          <p:spTgt spid="3"/>
                                        </p:tgtEl>
                                        <p:attrNameLst>
                                          <p:attrName>ppt_y</p:attrName>
                                        </p:attrNameLst>
                                      </p:cBhvr>
                                      <p:tavLst>
                                        <p:tav tm="0">
                                          <p:val>
                                            <p:strVal val="#ppt_y-.1"/>
                                          </p:val>
                                        </p:tav>
                                        <p:tav tm="100000">
                                          <p:val>
                                            <p:strVal val="#ppt_y"/>
                                          </p:val>
                                        </p:tav>
                                      </p:tavLst>
                                    </p:anim>
                                  </p:childTnLst>
                                </p:cTn>
                              </p:par>
                            </p:childTnLst>
                          </p:cTn>
                        </p:par>
                        <p:par>
                          <p:cTn id="13" fill="hold">
                            <p:stCondLst>
                              <p:cond delay="2500"/>
                            </p:stCondLst>
                            <p:childTnLst>
                              <p:par>
                                <p:cTn id="14" presetID="10"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485197" y="323364"/>
            <a:ext cx="2173608" cy="369332"/>
          </a:xfrm>
          <a:prstGeom prst="rect">
            <a:avLst/>
          </a:prstGeom>
        </p:spPr>
        <p:txBody>
          <a:bodyPr wrap="none">
            <a:spAutoFit/>
          </a:bodyPr>
          <a:lstStyle/>
          <a:p>
            <a:pPr algn="ctr"/>
            <a:r>
              <a:rPr lang="es-MX" b="1" dirty="0" smtClean="0"/>
              <a:t>Pobreza permanente</a:t>
            </a:r>
            <a:endParaRPr lang="es-MX" dirty="0"/>
          </a:p>
        </p:txBody>
      </p:sp>
      <p:sp>
        <p:nvSpPr>
          <p:cNvPr id="4" name="3 Rectángulo"/>
          <p:cNvSpPr/>
          <p:nvPr/>
        </p:nvSpPr>
        <p:spPr>
          <a:xfrm>
            <a:off x="251520" y="6165304"/>
            <a:ext cx="8640960" cy="523220"/>
          </a:xfrm>
          <a:prstGeom prst="rect">
            <a:avLst/>
          </a:prstGeom>
        </p:spPr>
        <p:txBody>
          <a:bodyPr wrap="square">
            <a:spAutoFit/>
          </a:bodyPr>
          <a:lstStyle/>
          <a:p>
            <a:pPr algn="ctr"/>
            <a:r>
              <a:rPr lang="es-MX" sz="1400" dirty="0" smtClean="0"/>
              <a:t>Hay quien se pregunta el por qué existe mucha gente que continúa siendo pobre a pesar de las ayudas que reciben. La respuesta es que sus pocos recursos les obligan a subsistir, sin poder invertirlos para mejorar.</a:t>
            </a:r>
            <a:endParaRPr lang="es-MX" sz="1400" dirty="0"/>
          </a:p>
        </p:txBody>
      </p:sp>
      <p:pic>
        <p:nvPicPr>
          <p:cNvPr id="116738" name="Picture 2" descr="http://cdn.lavozdelmuro.net/wp-content/uploads/2014/10/Pawel-Kuczynski-1.jpg"/>
          <p:cNvPicPr>
            <a:picLocks noChangeAspect="1" noChangeArrowheads="1"/>
          </p:cNvPicPr>
          <p:nvPr/>
        </p:nvPicPr>
        <p:blipFill>
          <a:blip r:embed="rId2" cstate="print">
            <a:lum bright="5000" contrast="5000"/>
          </a:blip>
          <a:srcRect/>
          <a:stretch>
            <a:fillRect/>
          </a:stretch>
        </p:blipFill>
        <p:spPr bwMode="auto">
          <a:xfrm>
            <a:off x="2682000" y="729000"/>
            <a:ext cx="3780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978409" y="323364"/>
            <a:ext cx="1187184" cy="369332"/>
          </a:xfrm>
          <a:prstGeom prst="rect">
            <a:avLst/>
          </a:prstGeom>
        </p:spPr>
        <p:txBody>
          <a:bodyPr wrap="none">
            <a:spAutoFit/>
          </a:bodyPr>
          <a:lstStyle/>
          <a:p>
            <a:pPr algn="ctr"/>
            <a:r>
              <a:rPr lang="es-MX" b="1" dirty="0" smtClean="0"/>
              <a:t>Los líderes</a:t>
            </a:r>
            <a:endParaRPr lang="es-MX" dirty="0"/>
          </a:p>
        </p:txBody>
      </p:sp>
      <p:sp>
        <p:nvSpPr>
          <p:cNvPr id="4" name="3 Rectángulo"/>
          <p:cNvSpPr/>
          <p:nvPr/>
        </p:nvSpPr>
        <p:spPr>
          <a:xfrm>
            <a:off x="1867669" y="6165304"/>
            <a:ext cx="5408660" cy="307777"/>
          </a:xfrm>
          <a:prstGeom prst="rect">
            <a:avLst/>
          </a:prstGeom>
        </p:spPr>
        <p:txBody>
          <a:bodyPr wrap="none">
            <a:spAutoFit/>
          </a:bodyPr>
          <a:lstStyle/>
          <a:p>
            <a:pPr algn="ctr"/>
            <a:r>
              <a:rPr lang="es-MX" sz="1400" dirty="0" smtClean="0"/>
              <a:t>Desde los últimos siglos, cae uno y aparece otro, y así sucesivamente…</a:t>
            </a:r>
            <a:endParaRPr lang="es-MX" sz="1400" dirty="0"/>
          </a:p>
        </p:txBody>
      </p:sp>
      <p:pic>
        <p:nvPicPr>
          <p:cNvPr id="115714" name="Picture 2" descr="http://cdn.lavozdelmuro.net/wp-content/uploads/2014/10/Pawel-Kuczynski-2.jpg"/>
          <p:cNvPicPr>
            <a:picLocks noChangeAspect="1" noChangeArrowheads="1"/>
          </p:cNvPicPr>
          <p:nvPr/>
        </p:nvPicPr>
        <p:blipFill>
          <a:blip r:embed="rId2" cstate="print">
            <a:lum bright="5000" contrast="5000"/>
          </a:blip>
          <a:srcRect/>
          <a:stretch>
            <a:fillRect/>
          </a:stretch>
        </p:blipFill>
        <p:spPr bwMode="auto">
          <a:xfrm>
            <a:off x="639962" y="729000"/>
            <a:ext cx="7864076"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835933" y="323364"/>
            <a:ext cx="1472133" cy="369332"/>
          </a:xfrm>
          <a:prstGeom prst="rect">
            <a:avLst/>
          </a:prstGeom>
        </p:spPr>
        <p:txBody>
          <a:bodyPr wrap="none">
            <a:spAutoFit/>
          </a:bodyPr>
          <a:lstStyle/>
          <a:p>
            <a:pPr algn="ctr"/>
            <a:r>
              <a:rPr lang="es-MX" b="1" dirty="0" smtClean="0"/>
              <a:t> La educación</a:t>
            </a:r>
            <a:endParaRPr lang="es-MX" dirty="0" smtClean="0"/>
          </a:p>
        </p:txBody>
      </p:sp>
      <p:sp>
        <p:nvSpPr>
          <p:cNvPr id="4" name="3 Rectángulo"/>
          <p:cNvSpPr/>
          <p:nvPr/>
        </p:nvSpPr>
        <p:spPr>
          <a:xfrm>
            <a:off x="643471" y="6165304"/>
            <a:ext cx="7857058" cy="523220"/>
          </a:xfrm>
          <a:prstGeom prst="rect">
            <a:avLst/>
          </a:prstGeom>
        </p:spPr>
        <p:txBody>
          <a:bodyPr wrap="square">
            <a:spAutoFit/>
          </a:bodyPr>
          <a:lstStyle/>
          <a:p>
            <a:pPr algn="ctr"/>
            <a:r>
              <a:rPr lang="es-MX" sz="1400" dirty="0" smtClean="0"/>
              <a:t>Jóvenes cada vez más enganchados a la tecnología, irrespetuosos, sin colaborar en casa mientras que sus madres están atadas a ellos como sirvientas.</a:t>
            </a:r>
          </a:p>
        </p:txBody>
      </p:sp>
      <p:pic>
        <p:nvPicPr>
          <p:cNvPr id="152578" name="Picture 2" descr="http://cdn.lavozdelmuro.net/wp-content/uploads/2014/10/Pawel-Kuczynski-3.jpg"/>
          <p:cNvPicPr>
            <a:picLocks noChangeAspect="1" noChangeArrowheads="1"/>
          </p:cNvPicPr>
          <p:nvPr/>
        </p:nvPicPr>
        <p:blipFill>
          <a:blip r:embed="rId2" cstate="print">
            <a:lum bright="10000" contrast="10000"/>
          </a:blip>
          <a:srcRect/>
          <a:stretch>
            <a:fillRect/>
          </a:stretch>
        </p:blipFill>
        <p:spPr bwMode="auto">
          <a:xfrm>
            <a:off x="667041" y="729000"/>
            <a:ext cx="7809917"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781415" y="323364"/>
            <a:ext cx="3581173" cy="369332"/>
          </a:xfrm>
          <a:prstGeom prst="rect">
            <a:avLst/>
          </a:prstGeom>
        </p:spPr>
        <p:txBody>
          <a:bodyPr wrap="none">
            <a:spAutoFit/>
          </a:bodyPr>
          <a:lstStyle/>
          <a:p>
            <a:pPr algn="ctr"/>
            <a:r>
              <a:rPr lang="es-MX" b="1" dirty="0" smtClean="0"/>
              <a:t>¿Por qué debo hacerlo en una caja?</a:t>
            </a:r>
            <a:endParaRPr lang="es-MX" dirty="0"/>
          </a:p>
        </p:txBody>
      </p:sp>
      <p:sp>
        <p:nvSpPr>
          <p:cNvPr id="4" name="3 Rectángulo"/>
          <p:cNvSpPr/>
          <p:nvPr/>
        </p:nvSpPr>
        <p:spPr>
          <a:xfrm>
            <a:off x="1340665" y="6165304"/>
            <a:ext cx="6462667" cy="307777"/>
          </a:xfrm>
          <a:prstGeom prst="rect">
            <a:avLst/>
          </a:prstGeom>
        </p:spPr>
        <p:txBody>
          <a:bodyPr wrap="none">
            <a:spAutoFit/>
          </a:bodyPr>
          <a:lstStyle/>
          <a:p>
            <a:pPr algn="ctr"/>
            <a:r>
              <a:rPr lang="es-MX" sz="1400" dirty="0" smtClean="0"/>
              <a:t>Les enseñamos a hacer cosas distintas a su propia naturaleza por no alterar la nuestra.</a:t>
            </a:r>
            <a:endParaRPr lang="es-MX" sz="1400" dirty="0"/>
          </a:p>
        </p:txBody>
      </p:sp>
      <p:pic>
        <p:nvPicPr>
          <p:cNvPr id="151554" name="Picture 2" descr="http://cdn.lavozdelmuro.net/wp-content/uploads/2014/10/Pawel-Kuczynski-4.jpg"/>
          <p:cNvPicPr>
            <a:picLocks noChangeAspect="1" noChangeArrowheads="1"/>
          </p:cNvPicPr>
          <p:nvPr/>
        </p:nvPicPr>
        <p:blipFill>
          <a:blip r:embed="rId2" cstate="print"/>
          <a:srcRect/>
          <a:stretch>
            <a:fillRect/>
          </a:stretch>
        </p:blipFill>
        <p:spPr bwMode="auto">
          <a:xfrm>
            <a:off x="2701286" y="729000"/>
            <a:ext cx="3741429"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996843" y="323364"/>
            <a:ext cx="1150316" cy="369332"/>
          </a:xfrm>
          <a:prstGeom prst="rect">
            <a:avLst/>
          </a:prstGeom>
        </p:spPr>
        <p:txBody>
          <a:bodyPr wrap="none">
            <a:spAutoFit/>
          </a:bodyPr>
          <a:lstStyle/>
          <a:p>
            <a:pPr algn="ctr"/>
            <a:r>
              <a:rPr lang="es-MX" b="1" dirty="0" smtClean="0"/>
              <a:t>Armisticio</a:t>
            </a:r>
            <a:endParaRPr lang="es-MX" dirty="0"/>
          </a:p>
        </p:txBody>
      </p:sp>
      <p:sp>
        <p:nvSpPr>
          <p:cNvPr id="4" name="3 Rectángulo"/>
          <p:cNvSpPr/>
          <p:nvPr/>
        </p:nvSpPr>
        <p:spPr>
          <a:xfrm>
            <a:off x="1136652" y="6165304"/>
            <a:ext cx="6870697" cy="523220"/>
          </a:xfrm>
          <a:prstGeom prst="rect">
            <a:avLst/>
          </a:prstGeom>
        </p:spPr>
        <p:txBody>
          <a:bodyPr wrap="square">
            <a:spAutoFit/>
          </a:bodyPr>
          <a:lstStyle/>
          <a:p>
            <a:pPr algn="ctr"/>
            <a:r>
              <a:rPr lang="es-MX" sz="1400" dirty="0" smtClean="0"/>
              <a:t>Cuando dos países en conflicto hacen una tregua la paz no existe, sino la expectación por llevarse el trofeo por el que luchan.</a:t>
            </a:r>
            <a:endParaRPr lang="es-MX" sz="1400" dirty="0"/>
          </a:p>
        </p:txBody>
      </p:sp>
      <p:pic>
        <p:nvPicPr>
          <p:cNvPr id="150530" name="Picture 2" descr="http://cdn.lavozdelmuro.net/wp-content/uploads/2014/10/Pawel-Kuczynski-5.jpg"/>
          <p:cNvPicPr>
            <a:picLocks noChangeAspect="1" noChangeArrowheads="1"/>
          </p:cNvPicPr>
          <p:nvPr/>
        </p:nvPicPr>
        <p:blipFill>
          <a:blip r:embed="rId2" cstate="print">
            <a:lum bright="2000" contrast="2000"/>
          </a:blip>
          <a:srcRect/>
          <a:stretch>
            <a:fillRect/>
          </a:stretch>
        </p:blipFill>
        <p:spPr bwMode="auto">
          <a:xfrm>
            <a:off x="683112" y="729000"/>
            <a:ext cx="7777776"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791531" y="323364"/>
            <a:ext cx="1560941" cy="369332"/>
          </a:xfrm>
          <a:prstGeom prst="rect">
            <a:avLst/>
          </a:prstGeom>
        </p:spPr>
        <p:txBody>
          <a:bodyPr wrap="none">
            <a:spAutoFit/>
          </a:bodyPr>
          <a:lstStyle/>
          <a:p>
            <a:pPr algn="ctr"/>
            <a:r>
              <a:rPr lang="es-MX" b="1" dirty="0" smtClean="0"/>
              <a:t>Domesticando</a:t>
            </a:r>
            <a:endParaRPr lang="es-MX" dirty="0"/>
          </a:p>
        </p:txBody>
      </p:sp>
      <p:sp>
        <p:nvSpPr>
          <p:cNvPr id="4" name="3 Rectángulo"/>
          <p:cNvSpPr/>
          <p:nvPr/>
        </p:nvSpPr>
        <p:spPr>
          <a:xfrm>
            <a:off x="1376724" y="6165304"/>
            <a:ext cx="6390553" cy="523220"/>
          </a:xfrm>
          <a:prstGeom prst="rect">
            <a:avLst/>
          </a:prstGeom>
        </p:spPr>
        <p:txBody>
          <a:bodyPr wrap="square">
            <a:spAutoFit/>
          </a:bodyPr>
          <a:lstStyle/>
          <a:p>
            <a:pPr algn="ctr"/>
            <a:r>
              <a:rPr lang="es-MX" sz="1400" dirty="0" smtClean="0"/>
              <a:t>Queremos que los animales coman de nuestra mano, vayan a donde nosotros vamos, y que sean otras especies más bajo nuestro mando.</a:t>
            </a:r>
          </a:p>
        </p:txBody>
      </p:sp>
      <p:pic>
        <p:nvPicPr>
          <p:cNvPr id="149506" name="Picture 2" descr="http://cdn.lavozdelmuro.net/wp-content/uploads/2014/10/Pawel-Kuczynski-6.jpg"/>
          <p:cNvPicPr>
            <a:picLocks noChangeAspect="1" noChangeArrowheads="1"/>
          </p:cNvPicPr>
          <p:nvPr/>
        </p:nvPicPr>
        <p:blipFill>
          <a:blip r:embed="rId2" cstate="print">
            <a:lum bright="5000"/>
          </a:blip>
          <a:srcRect/>
          <a:stretch>
            <a:fillRect/>
          </a:stretch>
        </p:blipFill>
        <p:spPr bwMode="auto">
          <a:xfrm>
            <a:off x="655172" y="729000"/>
            <a:ext cx="7833656"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307278" y="323364"/>
            <a:ext cx="4529446" cy="369332"/>
          </a:xfrm>
          <a:prstGeom prst="rect">
            <a:avLst/>
          </a:prstGeom>
        </p:spPr>
        <p:txBody>
          <a:bodyPr wrap="none">
            <a:spAutoFit/>
          </a:bodyPr>
          <a:lstStyle/>
          <a:p>
            <a:pPr algn="ctr"/>
            <a:r>
              <a:rPr lang="es-MX" b="1" dirty="0" smtClean="0"/>
              <a:t>Utilizando las redes sociales para confesarnos</a:t>
            </a:r>
            <a:endParaRPr lang="es-MX" dirty="0"/>
          </a:p>
        </p:txBody>
      </p:sp>
      <p:sp>
        <p:nvSpPr>
          <p:cNvPr id="4" name="3 Rectángulo"/>
          <p:cNvSpPr/>
          <p:nvPr/>
        </p:nvSpPr>
        <p:spPr>
          <a:xfrm>
            <a:off x="926798" y="6165304"/>
            <a:ext cx="7290405" cy="523220"/>
          </a:xfrm>
          <a:prstGeom prst="rect">
            <a:avLst/>
          </a:prstGeom>
        </p:spPr>
        <p:txBody>
          <a:bodyPr wrap="square">
            <a:spAutoFit/>
          </a:bodyPr>
          <a:lstStyle/>
          <a:p>
            <a:pPr algn="ctr"/>
            <a:r>
              <a:rPr lang="es-MX" sz="1400" dirty="0" smtClean="0"/>
              <a:t>Usamos las redes sociales para decir en voz alta nuestros problemas y nuestros errores, buscamos el reconocimiento y el apoyo de los demás. Así nos confesamos en el siglo XXI.</a:t>
            </a:r>
            <a:endParaRPr lang="es-MX" sz="1400" dirty="0"/>
          </a:p>
        </p:txBody>
      </p:sp>
      <p:pic>
        <p:nvPicPr>
          <p:cNvPr id="148482" name="Picture 2" descr="http://cdn.lavozdelmuro.net/wp-content/uploads/2014/10/Pawel-Kuczynski-7.jpg"/>
          <p:cNvPicPr>
            <a:picLocks noChangeAspect="1" noChangeArrowheads="1"/>
          </p:cNvPicPr>
          <p:nvPr/>
        </p:nvPicPr>
        <p:blipFill>
          <a:blip r:embed="rId2" cstate="print"/>
          <a:srcRect/>
          <a:stretch>
            <a:fillRect/>
          </a:stretch>
        </p:blipFill>
        <p:spPr bwMode="auto">
          <a:xfrm>
            <a:off x="2716715" y="729000"/>
            <a:ext cx="3710571"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362407" y="323364"/>
            <a:ext cx="2419188" cy="369332"/>
          </a:xfrm>
          <a:prstGeom prst="rect">
            <a:avLst/>
          </a:prstGeom>
        </p:spPr>
        <p:txBody>
          <a:bodyPr wrap="none">
            <a:spAutoFit/>
          </a:bodyPr>
          <a:lstStyle/>
          <a:p>
            <a:pPr algn="ctr"/>
            <a:r>
              <a:rPr lang="es-MX" b="1" dirty="0" smtClean="0"/>
              <a:t>El formato de la cultura</a:t>
            </a:r>
            <a:endParaRPr lang="es-MX" dirty="0"/>
          </a:p>
        </p:txBody>
      </p:sp>
      <p:sp>
        <p:nvSpPr>
          <p:cNvPr id="4" name="3 Rectángulo"/>
          <p:cNvSpPr/>
          <p:nvPr/>
        </p:nvSpPr>
        <p:spPr>
          <a:xfrm>
            <a:off x="1690024" y="6165304"/>
            <a:ext cx="5763950" cy="307777"/>
          </a:xfrm>
          <a:prstGeom prst="rect">
            <a:avLst/>
          </a:prstGeom>
        </p:spPr>
        <p:txBody>
          <a:bodyPr wrap="none">
            <a:spAutoFit/>
          </a:bodyPr>
          <a:lstStyle/>
          <a:p>
            <a:pPr algn="ctr"/>
            <a:r>
              <a:rPr lang="es-MX" sz="1400" dirty="0" smtClean="0"/>
              <a:t>Leer es tedioso, ver la televisión es más fácil. La cultura de muchas personas.</a:t>
            </a:r>
            <a:endParaRPr lang="es-MX" sz="1400" dirty="0"/>
          </a:p>
        </p:txBody>
      </p:sp>
      <p:pic>
        <p:nvPicPr>
          <p:cNvPr id="147458" name="Picture 2" descr="http://cdn.lavozdelmuro.net/wp-content/uploads/2014/10/Pawel-Kuczynski-8.jpg"/>
          <p:cNvPicPr>
            <a:picLocks noChangeAspect="1" noChangeArrowheads="1"/>
          </p:cNvPicPr>
          <p:nvPr/>
        </p:nvPicPr>
        <p:blipFill>
          <a:blip r:embed="rId2" cstate="print"/>
          <a:srcRect/>
          <a:stretch>
            <a:fillRect/>
          </a:stretch>
        </p:blipFill>
        <p:spPr bwMode="auto">
          <a:xfrm>
            <a:off x="2311715" y="729000"/>
            <a:ext cx="4520571"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346826" y="323364"/>
            <a:ext cx="2450351" cy="369332"/>
          </a:xfrm>
          <a:prstGeom prst="rect">
            <a:avLst/>
          </a:prstGeom>
        </p:spPr>
        <p:txBody>
          <a:bodyPr wrap="none">
            <a:spAutoFit/>
          </a:bodyPr>
          <a:lstStyle/>
          <a:p>
            <a:pPr algn="ctr"/>
            <a:r>
              <a:rPr lang="es-MX" b="1" dirty="0" smtClean="0"/>
              <a:t>La carrera de una mujer</a:t>
            </a:r>
            <a:endParaRPr lang="es-MX" dirty="0"/>
          </a:p>
        </p:txBody>
      </p:sp>
      <p:sp>
        <p:nvSpPr>
          <p:cNvPr id="4" name="3 Rectángulo"/>
          <p:cNvSpPr/>
          <p:nvPr/>
        </p:nvSpPr>
        <p:spPr>
          <a:xfrm>
            <a:off x="502904" y="6165304"/>
            <a:ext cx="8138190" cy="307777"/>
          </a:xfrm>
          <a:prstGeom prst="rect">
            <a:avLst/>
          </a:prstGeom>
        </p:spPr>
        <p:txBody>
          <a:bodyPr wrap="none">
            <a:spAutoFit/>
          </a:bodyPr>
          <a:lstStyle/>
          <a:p>
            <a:pPr algn="ctr"/>
            <a:r>
              <a:rPr lang="es-MX" sz="1400" dirty="0" smtClean="0"/>
              <a:t>Desgraciadamente, esto es lo que les espera a muchas mujeres en un mundo laboral dominado por hombres.</a:t>
            </a:r>
            <a:endParaRPr lang="es-MX" sz="1400" dirty="0"/>
          </a:p>
        </p:txBody>
      </p:sp>
      <p:pic>
        <p:nvPicPr>
          <p:cNvPr id="146434" name="Picture 2" descr="http://cdn.lavozdelmuro.net/wp-content/uploads/2014/10/Pawel-Kuczynski-9.jpg"/>
          <p:cNvPicPr>
            <a:picLocks noChangeAspect="1" noChangeArrowheads="1"/>
          </p:cNvPicPr>
          <p:nvPr/>
        </p:nvPicPr>
        <p:blipFill>
          <a:blip r:embed="rId2" cstate="print"/>
          <a:srcRect/>
          <a:stretch>
            <a:fillRect/>
          </a:stretch>
        </p:blipFill>
        <p:spPr bwMode="auto">
          <a:xfrm>
            <a:off x="2705143" y="729000"/>
            <a:ext cx="3733714"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985381" y="323364"/>
            <a:ext cx="3173241" cy="369332"/>
          </a:xfrm>
          <a:prstGeom prst="rect">
            <a:avLst/>
          </a:prstGeom>
        </p:spPr>
        <p:txBody>
          <a:bodyPr wrap="none">
            <a:spAutoFit/>
          </a:bodyPr>
          <a:lstStyle/>
          <a:p>
            <a:pPr algn="ctr"/>
            <a:r>
              <a:rPr lang="es-MX" b="1" dirty="0" smtClean="0"/>
              <a:t>Religiones y lavados de cerebro</a:t>
            </a:r>
            <a:endParaRPr lang="es-MX" dirty="0"/>
          </a:p>
        </p:txBody>
      </p:sp>
      <p:sp>
        <p:nvSpPr>
          <p:cNvPr id="4" name="3 Rectángulo"/>
          <p:cNvSpPr/>
          <p:nvPr/>
        </p:nvSpPr>
        <p:spPr>
          <a:xfrm>
            <a:off x="573661" y="6165304"/>
            <a:ext cx="7996676" cy="307777"/>
          </a:xfrm>
          <a:prstGeom prst="rect">
            <a:avLst/>
          </a:prstGeom>
        </p:spPr>
        <p:txBody>
          <a:bodyPr wrap="none">
            <a:spAutoFit/>
          </a:bodyPr>
          <a:lstStyle/>
          <a:p>
            <a:pPr algn="ctr"/>
            <a:r>
              <a:rPr lang="es-MX" sz="1400" dirty="0" smtClean="0"/>
              <a:t>Mucho cuidado, algunas religiones privan a las personas del derecho más importante que tenemos: pensar.</a:t>
            </a:r>
            <a:endParaRPr lang="es-MX" sz="1400" dirty="0"/>
          </a:p>
        </p:txBody>
      </p:sp>
      <p:pic>
        <p:nvPicPr>
          <p:cNvPr id="145410" name="Picture 2" descr="http://cdn.lavozdelmuro.net/wp-content/uploads/2014/10/Pawel-Kuczynski-11.jpg"/>
          <p:cNvPicPr>
            <a:picLocks noChangeAspect="1" noChangeArrowheads="1"/>
          </p:cNvPicPr>
          <p:nvPr/>
        </p:nvPicPr>
        <p:blipFill>
          <a:blip r:embed="rId2" cstate="print"/>
          <a:srcRect b="17997"/>
          <a:stretch>
            <a:fillRect/>
          </a:stretch>
        </p:blipFill>
        <p:spPr bwMode="auto">
          <a:xfrm>
            <a:off x="2243704" y="729000"/>
            <a:ext cx="4656592"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054073" y="323364"/>
            <a:ext cx="1035861" cy="369332"/>
          </a:xfrm>
          <a:prstGeom prst="rect">
            <a:avLst/>
          </a:prstGeom>
        </p:spPr>
        <p:txBody>
          <a:bodyPr wrap="none">
            <a:spAutoFit/>
          </a:bodyPr>
          <a:lstStyle/>
          <a:p>
            <a:pPr algn="ctr"/>
            <a:r>
              <a:rPr lang="es-MX" b="1" dirty="0" smtClean="0"/>
              <a:t>Borregos</a:t>
            </a:r>
            <a:endParaRPr lang="es-MX" dirty="0"/>
          </a:p>
        </p:txBody>
      </p:sp>
      <p:sp>
        <p:nvSpPr>
          <p:cNvPr id="4" name="3 Rectángulo"/>
          <p:cNvSpPr/>
          <p:nvPr/>
        </p:nvSpPr>
        <p:spPr>
          <a:xfrm>
            <a:off x="3533189" y="6165304"/>
            <a:ext cx="2077620" cy="307777"/>
          </a:xfrm>
          <a:prstGeom prst="rect">
            <a:avLst/>
          </a:prstGeom>
        </p:spPr>
        <p:txBody>
          <a:bodyPr wrap="none">
            <a:spAutoFit/>
          </a:bodyPr>
          <a:lstStyle/>
          <a:p>
            <a:pPr algn="ctr"/>
            <a:r>
              <a:rPr lang="es-MX" sz="1400" dirty="0" smtClean="0"/>
              <a:t>¿Y tú, a quién vas a votar?</a:t>
            </a:r>
            <a:endParaRPr lang="es-MX" sz="1400" dirty="0"/>
          </a:p>
        </p:txBody>
      </p:sp>
      <p:pic>
        <p:nvPicPr>
          <p:cNvPr id="144386" name="Picture 2" descr="http://cdn.lavozdelmuro.net/wp-content/uploads/2014/10/Pawel-Kuczynski-12.jpg"/>
          <p:cNvPicPr>
            <a:picLocks noChangeAspect="1" noChangeArrowheads="1"/>
          </p:cNvPicPr>
          <p:nvPr/>
        </p:nvPicPr>
        <p:blipFill>
          <a:blip r:embed="rId2" cstate="print"/>
          <a:srcRect/>
          <a:stretch>
            <a:fillRect/>
          </a:stretch>
        </p:blipFill>
        <p:spPr bwMode="auto">
          <a:xfrm>
            <a:off x="1872000" y="729000"/>
            <a:ext cx="5400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883092" y="323364"/>
            <a:ext cx="5377819" cy="369332"/>
          </a:xfrm>
          <a:prstGeom prst="rect">
            <a:avLst/>
          </a:prstGeom>
        </p:spPr>
        <p:txBody>
          <a:bodyPr wrap="none">
            <a:spAutoFit/>
          </a:bodyPr>
          <a:lstStyle/>
          <a:p>
            <a:pPr algn="ctr"/>
            <a:r>
              <a:rPr lang="es-MX" b="1" dirty="0" smtClean="0"/>
              <a:t>La libertad de expresión y la transparencia informativa</a:t>
            </a:r>
            <a:endParaRPr lang="es-MX" dirty="0"/>
          </a:p>
        </p:txBody>
      </p:sp>
      <p:sp>
        <p:nvSpPr>
          <p:cNvPr id="4" name="3 Rectángulo"/>
          <p:cNvSpPr/>
          <p:nvPr/>
        </p:nvSpPr>
        <p:spPr>
          <a:xfrm>
            <a:off x="1630884" y="6165304"/>
            <a:ext cx="5882233" cy="523220"/>
          </a:xfrm>
          <a:prstGeom prst="rect">
            <a:avLst/>
          </a:prstGeom>
        </p:spPr>
        <p:txBody>
          <a:bodyPr wrap="square">
            <a:spAutoFit/>
          </a:bodyPr>
          <a:lstStyle/>
          <a:p>
            <a:pPr algn="ctr"/>
            <a:r>
              <a:rPr lang="es-MX" sz="1400" dirty="0" smtClean="0"/>
              <a:t>Internet nos ha brindado nuestra mejor arma para luchar contra las injusticias: que nuestras palabras no puedan ser tapadas por nadie.</a:t>
            </a:r>
            <a:endParaRPr lang="es-MX" sz="1400" dirty="0"/>
          </a:p>
        </p:txBody>
      </p:sp>
      <p:pic>
        <p:nvPicPr>
          <p:cNvPr id="143362" name="Picture 2" descr="http://cdn.lavozdelmuro.net/wp-content/uploads/2014/10/Pawel-Kuczynski-13.jpg"/>
          <p:cNvPicPr>
            <a:picLocks noChangeAspect="1" noChangeArrowheads="1"/>
          </p:cNvPicPr>
          <p:nvPr/>
        </p:nvPicPr>
        <p:blipFill>
          <a:blip r:embed="rId2" cstate="print"/>
          <a:srcRect/>
          <a:stretch>
            <a:fillRect/>
          </a:stretch>
        </p:blipFill>
        <p:spPr bwMode="auto">
          <a:xfrm>
            <a:off x="1872000" y="729000"/>
            <a:ext cx="5400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620747" y="323364"/>
            <a:ext cx="1902509" cy="369332"/>
          </a:xfrm>
          <a:prstGeom prst="rect">
            <a:avLst/>
          </a:prstGeom>
        </p:spPr>
        <p:txBody>
          <a:bodyPr wrap="none">
            <a:spAutoFit/>
          </a:bodyPr>
          <a:lstStyle/>
          <a:p>
            <a:pPr algn="ctr"/>
            <a:r>
              <a:rPr lang="es-MX" b="1" dirty="0" smtClean="0"/>
              <a:t>El mundo terrenal</a:t>
            </a:r>
            <a:endParaRPr lang="es-MX" dirty="0"/>
          </a:p>
        </p:txBody>
      </p:sp>
      <p:sp>
        <p:nvSpPr>
          <p:cNvPr id="4" name="3 Rectángulo"/>
          <p:cNvSpPr/>
          <p:nvPr/>
        </p:nvSpPr>
        <p:spPr>
          <a:xfrm>
            <a:off x="2253320" y="6165304"/>
            <a:ext cx="4637359" cy="307777"/>
          </a:xfrm>
          <a:prstGeom prst="rect">
            <a:avLst/>
          </a:prstGeom>
        </p:spPr>
        <p:txBody>
          <a:bodyPr wrap="none">
            <a:spAutoFit/>
          </a:bodyPr>
          <a:lstStyle/>
          <a:p>
            <a:pPr algn="ctr"/>
            <a:r>
              <a:rPr lang="es-MX" sz="1400" dirty="0" smtClean="0"/>
              <a:t>Estrellas, políticos y otras celebridades en su visita a la plebe.</a:t>
            </a:r>
            <a:endParaRPr lang="es-MX" sz="1400" dirty="0"/>
          </a:p>
        </p:txBody>
      </p:sp>
      <p:pic>
        <p:nvPicPr>
          <p:cNvPr id="142338" name="Picture 2" descr="http://cdn.lavozdelmuro.net/wp-content/uploads/2014/10/Pawel-Kuczynski-14.jpg"/>
          <p:cNvPicPr>
            <a:picLocks noChangeAspect="1" noChangeArrowheads="1"/>
          </p:cNvPicPr>
          <p:nvPr/>
        </p:nvPicPr>
        <p:blipFill>
          <a:blip r:embed="rId2" cstate="print"/>
          <a:srcRect/>
          <a:stretch>
            <a:fillRect/>
          </a:stretch>
        </p:blipFill>
        <p:spPr bwMode="auto">
          <a:xfrm>
            <a:off x="1872000" y="729000"/>
            <a:ext cx="5400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455125" y="323364"/>
            <a:ext cx="2233753" cy="369332"/>
          </a:xfrm>
          <a:prstGeom prst="rect">
            <a:avLst/>
          </a:prstGeom>
        </p:spPr>
        <p:txBody>
          <a:bodyPr wrap="none">
            <a:spAutoFit/>
          </a:bodyPr>
          <a:lstStyle/>
          <a:p>
            <a:pPr algn="ctr"/>
            <a:r>
              <a:rPr lang="es-MX" b="1" dirty="0" smtClean="0"/>
              <a:t>Limpiando el entorno</a:t>
            </a:r>
            <a:endParaRPr lang="es-MX" dirty="0"/>
          </a:p>
        </p:txBody>
      </p:sp>
      <p:sp>
        <p:nvSpPr>
          <p:cNvPr id="4" name="3 Rectángulo"/>
          <p:cNvSpPr/>
          <p:nvPr/>
        </p:nvSpPr>
        <p:spPr>
          <a:xfrm>
            <a:off x="3697048" y="6165304"/>
            <a:ext cx="1749903" cy="307777"/>
          </a:xfrm>
          <a:prstGeom prst="rect">
            <a:avLst/>
          </a:prstGeom>
        </p:spPr>
        <p:txBody>
          <a:bodyPr wrap="none">
            <a:spAutoFit/>
          </a:bodyPr>
          <a:lstStyle/>
          <a:p>
            <a:pPr algn="ctr"/>
            <a:r>
              <a:rPr lang="it-IT" sz="1400" dirty="0" smtClean="0"/>
              <a:t>La basura a la basura.</a:t>
            </a:r>
            <a:endParaRPr lang="es-MX" sz="1400" dirty="0"/>
          </a:p>
        </p:txBody>
      </p:sp>
      <p:pic>
        <p:nvPicPr>
          <p:cNvPr id="141314" name="Picture 2" descr="http://cdn.lavozdelmuro.net/wp-content/uploads/2014/10/Pawel-Kuczynski-15.jpg"/>
          <p:cNvPicPr>
            <a:picLocks noChangeAspect="1" noChangeArrowheads="1"/>
          </p:cNvPicPr>
          <p:nvPr/>
        </p:nvPicPr>
        <p:blipFill>
          <a:blip r:embed="rId2" cstate="print"/>
          <a:srcRect/>
          <a:stretch>
            <a:fillRect/>
          </a:stretch>
        </p:blipFill>
        <p:spPr bwMode="auto">
          <a:xfrm>
            <a:off x="1872000" y="729000"/>
            <a:ext cx="5400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139173" y="323364"/>
            <a:ext cx="2865657" cy="369332"/>
          </a:xfrm>
          <a:prstGeom prst="rect">
            <a:avLst/>
          </a:prstGeom>
        </p:spPr>
        <p:txBody>
          <a:bodyPr wrap="none">
            <a:spAutoFit/>
          </a:bodyPr>
          <a:lstStyle/>
          <a:p>
            <a:pPr algn="ctr"/>
            <a:r>
              <a:rPr lang="es-MX" b="1" dirty="0" smtClean="0"/>
              <a:t>¿Qué hay detrás del dinero?</a:t>
            </a:r>
            <a:endParaRPr lang="es-MX" dirty="0"/>
          </a:p>
        </p:txBody>
      </p:sp>
      <p:sp>
        <p:nvSpPr>
          <p:cNvPr id="4" name="3 Rectángulo"/>
          <p:cNvSpPr/>
          <p:nvPr/>
        </p:nvSpPr>
        <p:spPr>
          <a:xfrm>
            <a:off x="254957" y="6165304"/>
            <a:ext cx="8634087" cy="523220"/>
          </a:xfrm>
          <a:prstGeom prst="rect">
            <a:avLst/>
          </a:prstGeom>
        </p:spPr>
        <p:txBody>
          <a:bodyPr wrap="square">
            <a:spAutoFit/>
          </a:bodyPr>
          <a:lstStyle/>
          <a:p>
            <a:pPr algn="ctr"/>
            <a:r>
              <a:rPr lang="es-MX" sz="1400" dirty="0" smtClean="0"/>
              <a:t>Los Estados Unidos dedican una gran parte de su presupuesto para hacer la guerra y mantener “la paz” en el mundo. Tomando el control de los países que libera también obtiene sus recursos.</a:t>
            </a:r>
            <a:endParaRPr lang="es-MX" sz="1400" dirty="0"/>
          </a:p>
        </p:txBody>
      </p:sp>
      <p:pic>
        <p:nvPicPr>
          <p:cNvPr id="140290" name="Picture 2" descr="http://cdn.lavozdelmuro.net/wp-content/uploads/2014/10/Pawel-Kuczynski-16.jpg"/>
          <p:cNvPicPr>
            <a:picLocks noChangeAspect="1" noChangeArrowheads="1"/>
          </p:cNvPicPr>
          <p:nvPr/>
        </p:nvPicPr>
        <p:blipFill>
          <a:blip r:embed="rId2" cstate="print"/>
          <a:srcRect/>
          <a:stretch>
            <a:fillRect/>
          </a:stretch>
        </p:blipFill>
        <p:spPr bwMode="auto">
          <a:xfrm>
            <a:off x="2678143" y="729000"/>
            <a:ext cx="3787714"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659540" y="323364"/>
            <a:ext cx="1824923" cy="369332"/>
          </a:xfrm>
          <a:prstGeom prst="rect">
            <a:avLst/>
          </a:prstGeom>
        </p:spPr>
        <p:txBody>
          <a:bodyPr wrap="none">
            <a:spAutoFit/>
          </a:bodyPr>
          <a:lstStyle/>
          <a:p>
            <a:pPr algn="ctr"/>
            <a:r>
              <a:rPr lang="es-MX" b="1" dirty="0" smtClean="0"/>
              <a:t>Buitres de guerra</a:t>
            </a:r>
            <a:endParaRPr lang="es-MX" dirty="0"/>
          </a:p>
        </p:txBody>
      </p:sp>
      <p:sp>
        <p:nvSpPr>
          <p:cNvPr id="4" name="3 Rectángulo"/>
          <p:cNvSpPr/>
          <p:nvPr/>
        </p:nvSpPr>
        <p:spPr>
          <a:xfrm>
            <a:off x="1609297" y="6165304"/>
            <a:ext cx="5925405" cy="307777"/>
          </a:xfrm>
          <a:prstGeom prst="rect">
            <a:avLst/>
          </a:prstGeom>
        </p:spPr>
        <p:txBody>
          <a:bodyPr wrap="none">
            <a:spAutoFit/>
          </a:bodyPr>
          <a:lstStyle/>
          <a:p>
            <a:pPr algn="ctr"/>
            <a:r>
              <a:rPr lang="es-MX" sz="1400" dirty="0" smtClean="0"/>
              <a:t>El motivo de todas las guerras, el poder </a:t>
            </a:r>
            <a:r>
              <a:rPr lang="es-MX" sz="1400" dirty="0" err="1" smtClean="0"/>
              <a:t>carroñear</a:t>
            </a:r>
            <a:r>
              <a:rPr lang="es-MX" sz="1400" dirty="0" smtClean="0"/>
              <a:t> los recursos de tu oponente.</a:t>
            </a:r>
            <a:endParaRPr lang="es-MX" sz="1400" dirty="0"/>
          </a:p>
        </p:txBody>
      </p:sp>
      <p:pic>
        <p:nvPicPr>
          <p:cNvPr id="139266" name="Picture 2" descr="http://cdn.lavozdelmuro.net/wp-content/uploads/2014/10/Pawel-Kuczynski-17.jpg"/>
          <p:cNvPicPr>
            <a:picLocks noChangeAspect="1" noChangeArrowheads="1"/>
          </p:cNvPicPr>
          <p:nvPr/>
        </p:nvPicPr>
        <p:blipFill>
          <a:blip r:embed="rId2" cstate="print"/>
          <a:srcRect/>
          <a:stretch>
            <a:fillRect/>
          </a:stretch>
        </p:blipFill>
        <p:spPr bwMode="auto">
          <a:xfrm>
            <a:off x="2688000" y="729000"/>
            <a:ext cx="3768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067504" y="323364"/>
            <a:ext cx="1008995" cy="369332"/>
          </a:xfrm>
          <a:prstGeom prst="rect">
            <a:avLst/>
          </a:prstGeom>
        </p:spPr>
        <p:txBody>
          <a:bodyPr wrap="none">
            <a:spAutoFit/>
          </a:bodyPr>
          <a:lstStyle/>
          <a:p>
            <a:pPr algn="ctr"/>
            <a:r>
              <a:rPr lang="es-MX" b="1" dirty="0" smtClean="0"/>
              <a:t>El futuro</a:t>
            </a:r>
            <a:endParaRPr lang="es-MX" dirty="0"/>
          </a:p>
        </p:txBody>
      </p:sp>
      <p:sp>
        <p:nvSpPr>
          <p:cNvPr id="4" name="3 Rectángulo"/>
          <p:cNvSpPr/>
          <p:nvPr/>
        </p:nvSpPr>
        <p:spPr>
          <a:xfrm>
            <a:off x="1964792" y="6165304"/>
            <a:ext cx="5214416" cy="523220"/>
          </a:xfrm>
          <a:prstGeom prst="rect">
            <a:avLst/>
          </a:prstGeom>
        </p:spPr>
        <p:txBody>
          <a:bodyPr wrap="square">
            <a:spAutoFit/>
          </a:bodyPr>
          <a:lstStyle/>
          <a:p>
            <a:pPr algn="ctr"/>
            <a:r>
              <a:rPr lang="es-MX" sz="1400" dirty="0" smtClean="0"/>
              <a:t>Cuando hayamos secado nuestro planeta y talado todos los árboles ¿qué oxígeno vamos a respirar? ¿qué agua vamos a beber?</a:t>
            </a:r>
            <a:endParaRPr lang="es-MX" sz="1400" dirty="0"/>
          </a:p>
        </p:txBody>
      </p:sp>
      <p:pic>
        <p:nvPicPr>
          <p:cNvPr id="138242" name="Picture 2" descr="http://cdn.lavozdelmuro.net/wp-content/uploads/2014/10/Pawel-Kuczynski-18.jpg"/>
          <p:cNvPicPr>
            <a:picLocks noChangeAspect="1" noChangeArrowheads="1"/>
          </p:cNvPicPr>
          <p:nvPr/>
        </p:nvPicPr>
        <p:blipFill>
          <a:blip r:embed="rId2" cstate="print"/>
          <a:srcRect/>
          <a:stretch>
            <a:fillRect/>
          </a:stretch>
        </p:blipFill>
        <p:spPr bwMode="auto">
          <a:xfrm>
            <a:off x="2673000" y="729000"/>
            <a:ext cx="3798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158505" y="323364"/>
            <a:ext cx="2826992" cy="369332"/>
          </a:xfrm>
          <a:prstGeom prst="rect">
            <a:avLst/>
          </a:prstGeom>
        </p:spPr>
        <p:txBody>
          <a:bodyPr wrap="none">
            <a:spAutoFit/>
          </a:bodyPr>
          <a:lstStyle/>
          <a:p>
            <a:pPr algn="ctr"/>
            <a:r>
              <a:rPr lang="es-MX" b="1" dirty="0" smtClean="0"/>
              <a:t>Las religiones y la evolución</a:t>
            </a:r>
            <a:endParaRPr lang="es-MX" dirty="0"/>
          </a:p>
        </p:txBody>
      </p:sp>
      <p:sp>
        <p:nvSpPr>
          <p:cNvPr id="4" name="3 Rectángulo"/>
          <p:cNvSpPr/>
          <p:nvPr/>
        </p:nvSpPr>
        <p:spPr>
          <a:xfrm>
            <a:off x="275054" y="6165304"/>
            <a:ext cx="8593891" cy="307777"/>
          </a:xfrm>
          <a:prstGeom prst="rect">
            <a:avLst/>
          </a:prstGeom>
        </p:spPr>
        <p:txBody>
          <a:bodyPr wrap="none">
            <a:spAutoFit/>
          </a:bodyPr>
          <a:lstStyle/>
          <a:p>
            <a:pPr algn="ctr"/>
            <a:r>
              <a:rPr lang="es-MX" sz="1400" dirty="0" smtClean="0"/>
              <a:t>Quemando bibliotecas y a científicos en la hoguera. Uno de los mayores lastres para el desarrollo del conocimiento.</a:t>
            </a:r>
            <a:endParaRPr lang="es-MX" sz="1400" dirty="0"/>
          </a:p>
        </p:txBody>
      </p:sp>
      <p:pic>
        <p:nvPicPr>
          <p:cNvPr id="137218" name="Picture 2" descr="http://cdn.lavozdelmuro.net/wp-content/uploads/2014/10/Pawel-Kuczynski-19.jpg"/>
          <p:cNvPicPr>
            <a:picLocks noChangeAspect="1" noChangeArrowheads="1"/>
          </p:cNvPicPr>
          <p:nvPr/>
        </p:nvPicPr>
        <p:blipFill>
          <a:blip r:embed="rId2" cstate="print"/>
          <a:srcRect/>
          <a:stretch>
            <a:fillRect/>
          </a:stretch>
        </p:blipFill>
        <p:spPr bwMode="auto">
          <a:xfrm>
            <a:off x="684000" y="729000"/>
            <a:ext cx="7776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315086" y="323364"/>
            <a:ext cx="2513830" cy="369332"/>
          </a:xfrm>
          <a:prstGeom prst="rect">
            <a:avLst/>
          </a:prstGeom>
        </p:spPr>
        <p:txBody>
          <a:bodyPr wrap="none">
            <a:spAutoFit/>
          </a:bodyPr>
          <a:lstStyle/>
          <a:p>
            <a:pPr algn="ctr"/>
            <a:r>
              <a:rPr lang="es-MX" b="1" dirty="0" smtClean="0"/>
              <a:t>Enseñando qué es la paz</a:t>
            </a:r>
            <a:endParaRPr lang="es-MX" dirty="0"/>
          </a:p>
        </p:txBody>
      </p:sp>
      <p:sp>
        <p:nvSpPr>
          <p:cNvPr id="4" name="3 Rectángulo"/>
          <p:cNvSpPr/>
          <p:nvPr/>
        </p:nvSpPr>
        <p:spPr>
          <a:xfrm>
            <a:off x="1340922" y="6165304"/>
            <a:ext cx="6462154" cy="307777"/>
          </a:xfrm>
          <a:prstGeom prst="rect">
            <a:avLst/>
          </a:prstGeom>
        </p:spPr>
        <p:txBody>
          <a:bodyPr wrap="none">
            <a:spAutoFit/>
          </a:bodyPr>
          <a:lstStyle/>
          <a:p>
            <a:pPr algn="ctr"/>
            <a:r>
              <a:rPr lang="es-MX" sz="1400" dirty="0" smtClean="0"/>
              <a:t>Hablar a nuestros hijos de paz sin hacerles entender qué es lo que realmente significa.</a:t>
            </a:r>
            <a:endParaRPr lang="es-MX" sz="1400" dirty="0"/>
          </a:p>
        </p:txBody>
      </p:sp>
      <p:pic>
        <p:nvPicPr>
          <p:cNvPr id="136194" name="Picture 2" descr="http://cdn.lavozdelmuro.net/wp-content/uploads/2014/10/Pawel-Kuczynski-20.jpg"/>
          <p:cNvPicPr>
            <a:picLocks noChangeAspect="1" noChangeArrowheads="1"/>
          </p:cNvPicPr>
          <p:nvPr/>
        </p:nvPicPr>
        <p:blipFill>
          <a:blip r:embed="rId2" cstate="print"/>
          <a:srcRect/>
          <a:stretch>
            <a:fillRect/>
          </a:stretch>
        </p:blipFill>
        <p:spPr bwMode="auto">
          <a:xfrm>
            <a:off x="2661122" y="729000"/>
            <a:ext cx="3821756"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669286" y="323364"/>
            <a:ext cx="1805431" cy="369332"/>
          </a:xfrm>
          <a:prstGeom prst="rect">
            <a:avLst/>
          </a:prstGeom>
        </p:spPr>
        <p:txBody>
          <a:bodyPr wrap="none">
            <a:spAutoFit/>
          </a:bodyPr>
          <a:lstStyle/>
          <a:p>
            <a:pPr algn="ctr"/>
            <a:r>
              <a:rPr lang="es-MX" b="1" dirty="0" smtClean="0"/>
              <a:t>Promesas basura</a:t>
            </a:r>
            <a:endParaRPr lang="es-MX" dirty="0"/>
          </a:p>
        </p:txBody>
      </p:sp>
      <p:sp>
        <p:nvSpPr>
          <p:cNvPr id="4" name="3 Rectángulo"/>
          <p:cNvSpPr/>
          <p:nvPr/>
        </p:nvSpPr>
        <p:spPr>
          <a:xfrm>
            <a:off x="1790003" y="6165304"/>
            <a:ext cx="5563994" cy="523220"/>
          </a:xfrm>
          <a:prstGeom prst="rect">
            <a:avLst/>
          </a:prstGeom>
        </p:spPr>
        <p:txBody>
          <a:bodyPr wrap="square">
            <a:spAutoFit/>
          </a:bodyPr>
          <a:lstStyle/>
          <a:p>
            <a:pPr algn="ctr"/>
            <a:r>
              <a:rPr lang="es-MX" sz="1400" dirty="0" smtClean="0"/>
              <a:t>Su forma de hablar es un discurso sin contenido que siempre suena igual. En los últimos años nos han demostrado que no podemos creer en ellos.</a:t>
            </a:r>
            <a:endParaRPr lang="es-MX" sz="1400" dirty="0"/>
          </a:p>
        </p:txBody>
      </p:sp>
      <p:pic>
        <p:nvPicPr>
          <p:cNvPr id="135170" name="Picture 2" descr="http://cdn.lavozdelmuro.net/wp-content/uploads/2014/10/Pawel-Kuczynski-21.jpg"/>
          <p:cNvPicPr>
            <a:picLocks noChangeAspect="1" noChangeArrowheads="1"/>
          </p:cNvPicPr>
          <p:nvPr/>
        </p:nvPicPr>
        <p:blipFill>
          <a:blip r:embed="rId2" cstate="print"/>
          <a:srcRect/>
          <a:stretch>
            <a:fillRect/>
          </a:stretch>
        </p:blipFill>
        <p:spPr bwMode="auto">
          <a:xfrm>
            <a:off x="2919000" y="729000"/>
            <a:ext cx="3306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497027" y="323364"/>
            <a:ext cx="2149948" cy="369332"/>
          </a:xfrm>
          <a:prstGeom prst="rect">
            <a:avLst/>
          </a:prstGeom>
        </p:spPr>
        <p:txBody>
          <a:bodyPr wrap="none">
            <a:spAutoFit/>
          </a:bodyPr>
          <a:lstStyle/>
          <a:p>
            <a:pPr algn="ctr"/>
            <a:r>
              <a:rPr lang="es-MX" b="1" dirty="0" smtClean="0"/>
              <a:t>Los niños del mundo</a:t>
            </a:r>
            <a:endParaRPr lang="es-MX" dirty="0"/>
          </a:p>
        </p:txBody>
      </p:sp>
      <p:sp>
        <p:nvSpPr>
          <p:cNvPr id="4" name="3 Rectángulo"/>
          <p:cNvSpPr/>
          <p:nvPr/>
        </p:nvSpPr>
        <p:spPr>
          <a:xfrm>
            <a:off x="238641" y="6165304"/>
            <a:ext cx="8666719" cy="523220"/>
          </a:xfrm>
          <a:prstGeom prst="rect">
            <a:avLst/>
          </a:prstGeom>
        </p:spPr>
        <p:txBody>
          <a:bodyPr wrap="square">
            <a:spAutoFit/>
          </a:bodyPr>
          <a:lstStyle/>
          <a:p>
            <a:pPr algn="ctr"/>
            <a:r>
              <a:rPr lang="es-MX" sz="1400" dirty="0" smtClean="0"/>
              <a:t>La desigualdad social se hace especialmente crítica y desalentadora cuando la vemos entre niños. </a:t>
            </a:r>
          </a:p>
          <a:p>
            <a:pPr algn="ctr"/>
            <a:r>
              <a:rPr lang="es-MX" sz="1400" dirty="0" smtClean="0"/>
              <a:t>Millones de pequeños en el mundo realizan trabajos que muchos adultos no harían de ninguna manera.</a:t>
            </a:r>
            <a:endParaRPr lang="es-MX" sz="1400" dirty="0"/>
          </a:p>
        </p:txBody>
      </p:sp>
      <p:pic>
        <p:nvPicPr>
          <p:cNvPr id="134146" name="Picture 2" descr="http://cdn.lavozdelmuro.net/wp-content/uploads/2014/10/Pawel-Kuczynski-22.jpg"/>
          <p:cNvPicPr>
            <a:picLocks noChangeAspect="1" noChangeArrowheads="1"/>
          </p:cNvPicPr>
          <p:nvPr/>
        </p:nvPicPr>
        <p:blipFill>
          <a:blip r:embed="rId2" cstate="print"/>
          <a:srcRect/>
          <a:stretch>
            <a:fillRect/>
          </a:stretch>
        </p:blipFill>
        <p:spPr bwMode="auto">
          <a:xfrm>
            <a:off x="681484" y="729000"/>
            <a:ext cx="7781032"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085665" y="323364"/>
            <a:ext cx="2972673" cy="369332"/>
          </a:xfrm>
          <a:prstGeom prst="rect">
            <a:avLst/>
          </a:prstGeom>
        </p:spPr>
        <p:txBody>
          <a:bodyPr wrap="none">
            <a:spAutoFit/>
          </a:bodyPr>
          <a:lstStyle/>
          <a:p>
            <a:pPr algn="ctr"/>
            <a:r>
              <a:rPr lang="es-MX" b="1" dirty="0" smtClean="0"/>
              <a:t>Enmascarando los problemas</a:t>
            </a:r>
            <a:endParaRPr lang="es-MX" dirty="0"/>
          </a:p>
        </p:txBody>
      </p:sp>
      <p:sp>
        <p:nvSpPr>
          <p:cNvPr id="4" name="3 Rectángulo"/>
          <p:cNvSpPr/>
          <p:nvPr/>
        </p:nvSpPr>
        <p:spPr>
          <a:xfrm>
            <a:off x="470102" y="6165304"/>
            <a:ext cx="8203797" cy="523220"/>
          </a:xfrm>
          <a:prstGeom prst="rect">
            <a:avLst/>
          </a:prstGeom>
        </p:spPr>
        <p:txBody>
          <a:bodyPr wrap="square">
            <a:spAutoFit/>
          </a:bodyPr>
          <a:lstStyle/>
          <a:p>
            <a:pPr algn="ctr"/>
            <a:r>
              <a:rPr lang="es-MX" sz="1400" dirty="0" smtClean="0"/>
              <a:t>Compañías de gas y petróleo están absorbiendo la vida de nuestro planeta. Un buen plan de marketing y de responsabilidad social corporativa bien maquillado es el telón de humo tras el que continuar.</a:t>
            </a:r>
            <a:endParaRPr lang="es-MX" sz="1400" dirty="0"/>
          </a:p>
        </p:txBody>
      </p:sp>
      <p:pic>
        <p:nvPicPr>
          <p:cNvPr id="133122" name="Picture 2" descr="http://cdn.lavozdelmuro.net/wp-content/uploads/2014/10/Pawel-Kuczynski-23.jpg"/>
          <p:cNvPicPr>
            <a:picLocks noChangeAspect="1" noChangeArrowheads="1"/>
          </p:cNvPicPr>
          <p:nvPr/>
        </p:nvPicPr>
        <p:blipFill>
          <a:blip r:embed="rId2" cstate="print">
            <a:lum bright="2000"/>
          </a:blip>
          <a:srcRect/>
          <a:stretch>
            <a:fillRect/>
          </a:stretch>
        </p:blipFill>
        <p:spPr bwMode="auto">
          <a:xfrm>
            <a:off x="763737" y="729000"/>
            <a:ext cx="7616527"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085618" y="323364"/>
            <a:ext cx="972767" cy="369332"/>
          </a:xfrm>
          <a:prstGeom prst="rect">
            <a:avLst/>
          </a:prstGeom>
        </p:spPr>
        <p:txBody>
          <a:bodyPr wrap="none">
            <a:spAutoFit/>
          </a:bodyPr>
          <a:lstStyle/>
          <a:p>
            <a:pPr algn="ctr"/>
            <a:r>
              <a:rPr lang="es-MX" b="1" dirty="0" smtClean="0"/>
              <a:t>Esclavos</a:t>
            </a:r>
            <a:endParaRPr lang="es-MX" dirty="0"/>
          </a:p>
        </p:txBody>
      </p:sp>
      <p:sp>
        <p:nvSpPr>
          <p:cNvPr id="4" name="3 Rectángulo"/>
          <p:cNvSpPr/>
          <p:nvPr/>
        </p:nvSpPr>
        <p:spPr>
          <a:xfrm>
            <a:off x="1108280" y="6165304"/>
            <a:ext cx="6927441" cy="523220"/>
          </a:xfrm>
          <a:prstGeom prst="rect">
            <a:avLst/>
          </a:prstGeom>
        </p:spPr>
        <p:txBody>
          <a:bodyPr wrap="square">
            <a:spAutoFit/>
          </a:bodyPr>
          <a:lstStyle/>
          <a:p>
            <a:pPr algn="ctr"/>
            <a:r>
              <a:rPr lang="es-MX" sz="1400" dirty="0" smtClean="0"/>
              <a:t>Somos esclavos de aparentar, de mostrar algo que no somos, </a:t>
            </a:r>
          </a:p>
          <a:p>
            <a:pPr algn="ctr"/>
            <a:r>
              <a:rPr lang="es-MX" sz="1400" dirty="0" smtClean="0"/>
              <a:t>de transformar nuestra vida en un escaparate incierto por el qué dirán.</a:t>
            </a:r>
            <a:endParaRPr lang="es-MX" sz="1400" dirty="0"/>
          </a:p>
        </p:txBody>
      </p:sp>
      <p:pic>
        <p:nvPicPr>
          <p:cNvPr id="132098" name="Picture 2" descr="http://cdn.lavozdelmuro.net/wp-content/uploads/2014/10/Pawel-Kuczynski-24.jpg"/>
          <p:cNvPicPr>
            <a:picLocks noChangeAspect="1" noChangeArrowheads="1"/>
          </p:cNvPicPr>
          <p:nvPr/>
        </p:nvPicPr>
        <p:blipFill>
          <a:blip r:embed="rId2" cstate="print"/>
          <a:srcRect/>
          <a:stretch>
            <a:fillRect/>
          </a:stretch>
        </p:blipFill>
        <p:spPr bwMode="auto">
          <a:xfrm>
            <a:off x="2685000" y="729000"/>
            <a:ext cx="3774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461312" y="323364"/>
            <a:ext cx="2221378" cy="369332"/>
          </a:xfrm>
          <a:prstGeom prst="rect">
            <a:avLst/>
          </a:prstGeom>
        </p:spPr>
        <p:txBody>
          <a:bodyPr wrap="none">
            <a:spAutoFit/>
          </a:bodyPr>
          <a:lstStyle/>
          <a:p>
            <a:pPr algn="ctr"/>
            <a:r>
              <a:rPr lang="es-MX" b="1" dirty="0" smtClean="0"/>
              <a:t>Calentamiento global</a:t>
            </a:r>
            <a:endParaRPr lang="es-MX" dirty="0"/>
          </a:p>
        </p:txBody>
      </p:sp>
      <p:sp>
        <p:nvSpPr>
          <p:cNvPr id="4" name="3 Rectángulo"/>
          <p:cNvSpPr/>
          <p:nvPr/>
        </p:nvSpPr>
        <p:spPr>
          <a:xfrm>
            <a:off x="234466" y="6165304"/>
            <a:ext cx="8675067" cy="307777"/>
          </a:xfrm>
          <a:prstGeom prst="rect">
            <a:avLst/>
          </a:prstGeom>
        </p:spPr>
        <p:txBody>
          <a:bodyPr wrap="none">
            <a:spAutoFit/>
          </a:bodyPr>
          <a:lstStyle/>
          <a:p>
            <a:pPr algn="ctr"/>
            <a:r>
              <a:rPr lang="es-MX" sz="1400" dirty="0" smtClean="0"/>
              <a:t>Y así es como las consecuencias de nuestros actos van acabando con la vida de los que no tienen culpa, los animales.</a:t>
            </a:r>
            <a:endParaRPr lang="es-MX" sz="1400" dirty="0"/>
          </a:p>
        </p:txBody>
      </p:sp>
      <p:pic>
        <p:nvPicPr>
          <p:cNvPr id="131074" name="Picture 2" descr="http://cdn.lavozdelmuro.net/wp-content/uploads/2014/10/Pawel-Kuczynski-25.jpg"/>
          <p:cNvPicPr>
            <a:picLocks noChangeAspect="1" noChangeArrowheads="1"/>
          </p:cNvPicPr>
          <p:nvPr/>
        </p:nvPicPr>
        <p:blipFill>
          <a:blip r:embed="rId2" cstate="print"/>
          <a:srcRect/>
          <a:stretch>
            <a:fillRect/>
          </a:stretch>
        </p:blipFill>
        <p:spPr bwMode="auto">
          <a:xfrm>
            <a:off x="2943000" y="729000"/>
            <a:ext cx="3258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662073" y="323364"/>
            <a:ext cx="1819857" cy="369332"/>
          </a:xfrm>
          <a:prstGeom prst="rect">
            <a:avLst/>
          </a:prstGeom>
        </p:spPr>
        <p:txBody>
          <a:bodyPr wrap="none">
            <a:spAutoFit/>
          </a:bodyPr>
          <a:lstStyle/>
          <a:p>
            <a:pPr algn="ctr"/>
            <a:r>
              <a:rPr lang="es-MX" b="1" dirty="0" smtClean="0"/>
              <a:t>Héroes de guerra</a:t>
            </a:r>
            <a:endParaRPr lang="es-MX" dirty="0"/>
          </a:p>
        </p:txBody>
      </p:sp>
      <p:sp>
        <p:nvSpPr>
          <p:cNvPr id="4" name="3 Rectángulo"/>
          <p:cNvSpPr/>
          <p:nvPr/>
        </p:nvSpPr>
        <p:spPr>
          <a:xfrm>
            <a:off x="950285" y="6165304"/>
            <a:ext cx="7243430" cy="523220"/>
          </a:xfrm>
          <a:prstGeom prst="rect">
            <a:avLst/>
          </a:prstGeom>
        </p:spPr>
        <p:txBody>
          <a:bodyPr wrap="square">
            <a:spAutoFit/>
          </a:bodyPr>
          <a:lstStyle/>
          <a:p>
            <a:pPr algn="ctr"/>
            <a:r>
              <a:rPr lang="es-MX" sz="1400" dirty="0" smtClean="0"/>
              <a:t>Admiramos a las personas que luchan en los conflictos defendiéndonos, pero nos olvidamos de que detrás de su valor está el sufrimiento de sus familias, de las que nadie se acuerda después.</a:t>
            </a:r>
            <a:endParaRPr lang="es-MX" sz="1400" dirty="0"/>
          </a:p>
        </p:txBody>
      </p:sp>
      <p:pic>
        <p:nvPicPr>
          <p:cNvPr id="130050" name="Picture 2" descr="http://cdn.lavozdelmuro.net/wp-content/uploads/2014/10/Pawel-Kuczynski-26.jpg"/>
          <p:cNvPicPr>
            <a:picLocks noChangeAspect="1" noChangeArrowheads="1"/>
          </p:cNvPicPr>
          <p:nvPr/>
        </p:nvPicPr>
        <p:blipFill>
          <a:blip r:embed="rId2" cstate="print"/>
          <a:srcRect/>
          <a:stretch>
            <a:fillRect/>
          </a:stretch>
        </p:blipFill>
        <p:spPr bwMode="auto">
          <a:xfrm>
            <a:off x="2685000" y="729000"/>
            <a:ext cx="3774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839589" y="323364"/>
            <a:ext cx="1464825" cy="369332"/>
          </a:xfrm>
          <a:prstGeom prst="rect">
            <a:avLst/>
          </a:prstGeom>
        </p:spPr>
        <p:txBody>
          <a:bodyPr wrap="none">
            <a:spAutoFit/>
          </a:bodyPr>
          <a:lstStyle/>
          <a:p>
            <a:pPr algn="ctr"/>
            <a:r>
              <a:rPr lang="es-MX" b="1" dirty="0" smtClean="0"/>
              <a:t>Tú si, ellos no</a:t>
            </a:r>
            <a:endParaRPr lang="es-MX" dirty="0"/>
          </a:p>
        </p:txBody>
      </p:sp>
      <p:sp>
        <p:nvSpPr>
          <p:cNvPr id="4" name="3 Rectángulo"/>
          <p:cNvSpPr/>
          <p:nvPr/>
        </p:nvSpPr>
        <p:spPr>
          <a:xfrm>
            <a:off x="359013" y="6165304"/>
            <a:ext cx="8425974" cy="523220"/>
          </a:xfrm>
          <a:prstGeom prst="rect">
            <a:avLst/>
          </a:prstGeom>
        </p:spPr>
        <p:txBody>
          <a:bodyPr wrap="square">
            <a:spAutoFit/>
          </a:bodyPr>
          <a:lstStyle/>
          <a:p>
            <a:pPr algn="ctr"/>
            <a:r>
              <a:rPr lang="es-MX" sz="1400" dirty="0" smtClean="0"/>
              <a:t>Nos vemos como gigantes, como dioses. Nosotros decidimos qué animales merece vivir y cual merece morir. Adoptamos un rol que no nos pertenece.</a:t>
            </a:r>
            <a:endParaRPr lang="es-MX" sz="1400" dirty="0"/>
          </a:p>
        </p:txBody>
      </p:sp>
      <p:pic>
        <p:nvPicPr>
          <p:cNvPr id="129026" name="Picture 2" descr="http://cdn.lavozdelmuro.net/wp-content/uploads/2014/10/Pawel-Kuczynski-28.jpg"/>
          <p:cNvPicPr>
            <a:picLocks noChangeAspect="1" noChangeArrowheads="1"/>
          </p:cNvPicPr>
          <p:nvPr/>
        </p:nvPicPr>
        <p:blipFill>
          <a:blip r:embed="rId2" cstate="print"/>
          <a:srcRect/>
          <a:stretch>
            <a:fillRect/>
          </a:stretch>
        </p:blipFill>
        <p:spPr bwMode="auto">
          <a:xfrm>
            <a:off x="285503" y="819000"/>
            <a:ext cx="8572993" cy="522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548484" y="323364"/>
            <a:ext cx="2047035" cy="369332"/>
          </a:xfrm>
          <a:prstGeom prst="rect">
            <a:avLst/>
          </a:prstGeom>
        </p:spPr>
        <p:txBody>
          <a:bodyPr wrap="none">
            <a:spAutoFit/>
          </a:bodyPr>
          <a:lstStyle/>
          <a:p>
            <a:pPr algn="ctr"/>
            <a:r>
              <a:rPr lang="es-MX" b="1" dirty="0" smtClean="0"/>
              <a:t>El tiempo en contra</a:t>
            </a:r>
            <a:endParaRPr lang="es-MX" dirty="0"/>
          </a:p>
        </p:txBody>
      </p:sp>
      <p:sp>
        <p:nvSpPr>
          <p:cNvPr id="4" name="3 Rectángulo"/>
          <p:cNvSpPr/>
          <p:nvPr/>
        </p:nvSpPr>
        <p:spPr>
          <a:xfrm>
            <a:off x="152552" y="6165304"/>
            <a:ext cx="8838894" cy="307777"/>
          </a:xfrm>
          <a:prstGeom prst="rect">
            <a:avLst/>
          </a:prstGeom>
        </p:spPr>
        <p:txBody>
          <a:bodyPr wrap="none">
            <a:spAutoFit/>
          </a:bodyPr>
          <a:lstStyle/>
          <a:p>
            <a:pPr algn="ctr"/>
            <a:r>
              <a:rPr lang="es-MX" sz="1400" dirty="0" smtClean="0"/>
              <a:t>Por mucho que avance la tecnología el tiempo siempre estará en nuestra contra, minuto a minuto, segundo a segundo.</a:t>
            </a:r>
            <a:endParaRPr lang="es-MX" sz="1400" dirty="0"/>
          </a:p>
        </p:txBody>
      </p:sp>
      <p:pic>
        <p:nvPicPr>
          <p:cNvPr id="128002" name="Picture 2" descr="http://cdn.lavozdelmuro.net/wp-content/uploads/2014/10/Pawel-Kuczynski-29.jpg"/>
          <p:cNvPicPr>
            <a:picLocks noChangeAspect="1" noChangeArrowheads="1"/>
          </p:cNvPicPr>
          <p:nvPr/>
        </p:nvPicPr>
        <p:blipFill>
          <a:blip r:embed="rId2" cstate="print"/>
          <a:srcRect/>
          <a:stretch>
            <a:fillRect/>
          </a:stretch>
        </p:blipFill>
        <p:spPr bwMode="auto">
          <a:xfrm>
            <a:off x="745229" y="729000"/>
            <a:ext cx="7653542"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056379" y="323364"/>
            <a:ext cx="1031244" cy="369332"/>
          </a:xfrm>
          <a:prstGeom prst="rect">
            <a:avLst/>
          </a:prstGeom>
        </p:spPr>
        <p:txBody>
          <a:bodyPr wrap="none">
            <a:spAutoFit/>
          </a:bodyPr>
          <a:lstStyle/>
          <a:p>
            <a:pPr algn="ctr"/>
            <a:r>
              <a:rPr lang="es-MX" b="1" dirty="0" smtClean="0"/>
              <a:t>Recursos</a:t>
            </a:r>
            <a:endParaRPr lang="es-MX" dirty="0"/>
          </a:p>
        </p:txBody>
      </p:sp>
      <p:sp>
        <p:nvSpPr>
          <p:cNvPr id="4" name="3 Rectángulo"/>
          <p:cNvSpPr/>
          <p:nvPr/>
        </p:nvSpPr>
        <p:spPr>
          <a:xfrm>
            <a:off x="1380820" y="6165304"/>
            <a:ext cx="6382361" cy="523220"/>
          </a:xfrm>
          <a:prstGeom prst="rect">
            <a:avLst/>
          </a:prstGeom>
        </p:spPr>
        <p:txBody>
          <a:bodyPr wrap="square">
            <a:spAutoFit/>
          </a:bodyPr>
          <a:lstStyle/>
          <a:p>
            <a:pPr algn="ctr"/>
            <a:r>
              <a:rPr lang="es-MX" sz="1400" dirty="0" smtClean="0"/>
              <a:t>Para que haya un rico tiene que haber 1000 pobres. Excesos versus subsistencia. </a:t>
            </a:r>
          </a:p>
          <a:p>
            <a:pPr algn="ctr"/>
            <a:r>
              <a:rPr lang="es-MX" sz="1400" dirty="0" smtClean="0"/>
              <a:t>En el hemisferio norte hay comida de sobra para alimentar 3 veces al hemisferio sur.</a:t>
            </a:r>
            <a:endParaRPr lang="es-MX" sz="1400" dirty="0"/>
          </a:p>
        </p:txBody>
      </p:sp>
      <p:pic>
        <p:nvPicPr>
          <p:cNvPr id="126978" name="Picture 2" descr="http://cdn.lavozdelmuro.net/wp-content/uploads/2014/10/Pawel-Kuczynski-30.jpg"/>
          <p:cNvPicPr>
            <a:picLocks noChangeAspect="1" noChangeArrowheads="1"/>
          </p:cNvPicPr>
          <p:nvPr/>
        </p:nvPicPr>
        <p:blipFill>
          <a:blip r:embed="rId2" cstate="print"/>
          <a:srcRect/>
          <a:stretch>
            <a:fillRect/>
          </a:stretch>
        </p:blipFill>
        <p:spPr bwMode="auto">
          <a:xfrm>
            <a:off x="2661122" y="729000"/>
            <a:ext cx="3821756"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091389" y="323364"/>
            <a:ext cx="961225" cy="369332"/>
          </a:xfrm>
          <a:prstGeom prst="rect">
            <a:avLst/>
          </a:prstGeom>
        </p:spPr>
        <p:txBody>
          <a:bodyPr wrap="none">
            <a:spAutoFit/>
          </a:bodyPr>
          <a:lstStyle/>
          <a:p>
            <a:pPr algn="ctr"/>
            <a:r>
              <a:rPr lang="es-MX" b="1" dirty="0" err="1" smtClean="0"/>
              <a:t>Gadgets</a:t>
            </a:r>
            <a:endParaRPr lang="es-MX" dirty="0"/>
          </a:p>
        </p:txBody>
      </p:sp>
      <p:sp>
        <p:nvSpPr>
          <p:cNvPr id="4" name="3 Rectángulo"/>
          <p:cNvSpPr/>
          <p:nvPr/>
        </p:nvSpPr>
        <p:spPr>
          <a:xfrm>
            <a:off x="679316" y="6165304"/>
            <a:ext cx="7785369" cy="738664"/>
          </a:xfrm>
          <a:prstGeom prst="rect">
            <a:avLst/>
          </a:prstGeom>
        </p:spPr>
        <p:txBody>
          <a:bodyPr wrap="square">
            <a:spAutoFit/>
          </a:bodyPr>
          <a:lstStyle/>
          <a:p>
            <a:pPr algn="ctr"/>
            <a:r>
              <a:rPr lang="es-MX" sz="1400" dirty="0" smtClean="0"/>
              <a:t>Invertimos cantidades de dinero, muchas veces por encima de nuestras posibilidades, para comprar cosas que realmente no necesitamos. Cosas que con su valor económico alimentarían a familias que no serían capaz de comprender lo que hacemos.</a:t>
            </a:r>
            <a:endParaRPr lang="es-MX" sz="1400" dirty="0"/>
          </a:p>
        </p:txBody>
      </p:sp>
      <p:pic>
        <p:nvPicPr>
          <p:cNvPr id="125954" name="Picture 2" descr="http://cdn.lavozdelmuro.net/wp-content/uploads/2014/10/Pawel-Kuczynski-31.jpg"/>
          <p:cNvPicPr>
            <a:picLocks noChangeAspect="1" noChangeArrowheads="1"/>
          </p:cNvPicPr>
          <p:nvPr/>
        </p:nvPicPr>
        <p:blipFill>
          <a:blip r:embed="rId2" cstate="print"/>
          <a:srcRect/>
          <a:stretch>
            <a:fillRect/>
          </a:stretch>
        </p:blipFill>
        <p:spPr bwMode="auto">
          <a:xfrm>
            <a:off x="636140" y="729000"/>
            <a:ext cx="787172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020279" y="323364"/>
            <a:ext cx="1103444" cy="369332"/>
          </a:xfrm>
          <a:prstGeom prst="rect">
            <a:avLst/>
          </a:prstGeom>
        </p:spPr>
        <p:txBody>
          <a:bodyPr wrap="none">
            <a:spAutoFit/>
          </a:bodyPr>
          <a:lstStyle/>
          <a:p>
            <a:pPr algn="ctr"/>
            <a:r>
              <a:rPr lang="es-MX" b="1" dirty="0" smtClean="0"/>
              <a:t>Contraste</a:t>
            </a:r>
            <a:endParaRPr lang="es-MX" dirty="0"/>
          </a:p>
        </p:txBody>
      </p:sp>
      <p:sp>
        <p:nvSpPr>
          <p:cNvPr id="4" name="3 Rectángulo"/>
          <p:cNvSpPr/>
          <p:nvPr/>
        </p:nvSpPr>
        <p:spPr>
          <a:xfrm>
            <a:off x="369385" y="6165304"/>
            <a:ext cx="8405230" cy="523220"/>
          </a:xfrm>
          <a:prstGeom prst="rect">
            <a:avLst/>
          </a:prstGeom>
        </p:spPr>
        <p:txBody>
          <a:bodyPr wrap="square">
            <a:spAutoFit/>
          </a:bodyPr>
          <a:lstStyle/>
          <a:p>
            <a:pPr algn="ctr"/>
            <a:r>
              <a:rPr lang="es-MX" sz="1400" dirty="0" smtClean="0"/>
              <a:t>Una boda, un acontecimiento de derroches, comidas, trajes, invitados y lujo. La metáfora está unida por el arroz . La celebración de unos frente la esclavitud obligada ante el trabajo de otros para subsistir.</a:t>
            </a:r>
            <a:endParaRPr lang="es-MX" sz="1400" dirty="0"/>
          </a:p>
        </p:txBody>
      </p:sp>
      <p:pic>
        <p:nvPicPr>
          <p:cNvPr id="124930" name="Picture 2" descr="http://cdn.lavozdelmuro.net/wp-content/uploads/2014/10/Pawel-Kuczynski-32.jpg"/>
          <p:cNvPicPr>
            <a:picLocks noChangeAspect="1" noChangeArrowheads="1"/>
          </p:cNvPicPr>
          <p:nvPr/>
        </p:nvPicPr>
        <p:blipFill>
          <a:blip r:embed="rId2" cstate="print"/>
          <a:srcRect/>
          <a:stretch>
            <a:fillRect/>
          </a:stretch>
        </p:blipFill>
        <p:spPr bwMode="auto">
          <a:xfrm>
            <a:off x="759274" y="729000"/>
            <a:ext cx="7625453"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414793" y="323364"/>
            <a:ext cx="2314416" cy="369332"/>
          </a:xfrm>
          <a:prstGeom prst="rect">
            <a:avLst/>
          </a:prstGeom>
        </p:spPr>
        <p:txBody>
          <a:bodyPr wrap="none">
            <a:spAutoFit/>
          </a:bodyPr>
          <a:lstStyle/>
          <a:p>
            <a:pPr algn="ctr"/>
            <a:r>
              <a:rPr lang="es-MX" b="1" dirty="0" smtClean="0"/>
              <a:t>Las piezas de la guerra</a:t>
            </a:r>
            <a:endParaRPr lang="es-MX" dirty="0"/>
          </a:p>
        </p:txBody>
      </p:sp>
      <p:sp>
        <p:nvSpPr>
          <p:cNvPr id="4" name="3 Rectángulo"/>
          <p:cNvSpPr/>
          <p:nvPr/>
        </p:nvSpPr>
        <p:spPr>
          <a:xfrm>
            <a:off x="1130120" y="6165304"/>
            <a:ext cx="6883761" cy="523220"/>
          </a:xfrm>
          <a:prstGeom prst="rect">
            <a:avLst/>
          </a:prstGeom>
        </p:spPr>
        <p:txBody>
          <a:bodyPr wrap="square">
            <a:spAutoFit/>
          </a:bodyPr>
          <a:lstStyle/>
          <a:p>
            <a:pPr algn="ctr"/>
            <a:r>
              <a:rPr lang="es-MX" sz="1400" dirty="0" smtClean="0"/>
              <a:t>Las personas son los peones de las guerras. Unidades para poner en práctica las decisiones y los intereses de los que están arriba. Sin más.</a:t>
            </a:r>
            <a:endParaRPr lang="es-MX" sz="1400" dirty="0"/>
          </a:p>
        </p:txBody>
      </p:sp>
      <p:pic>
        <p:nvPicPr>
          <p:cNvPr id="123906" name="Picture 2" descr="http://cdn.lavozdelmuro.net/wp-content/uploads/2014/10/Pawel-Kuczynski-33.jpg"/>
          <p:cNvPicPr>
            <a:picLocks noChangeAspect="1" noChangeArrowheads="1"/>
          </p:cNvPicPr>
          <p:nvPr/>
        </p:nvPicPr>
        <p:blipFill>
          <a:blip r:embed="rId2" cstate="print"/>
          <a:srcRect/>
          <a:stretch>
            <a:fillRect/>
          </a:stretch>
        </p:blipFill>
        <p:spPr bwMode="auto">
          <a:xfrm>
            <a:off x="972000" y="729000"/>
            <a:ext cx="7200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699052" y="323364"/>
            <a:ext cx="3745898" cy="369332"/>
          </a:xfrm>
          <a:prstGeom prst="rect">
            <a:avLst/>
          </a:prstGeom>
        </p:spPr>
        <p:txBody>
          <a:bodyPr wrap="none">
            <a:spAutoFit/>
          </a:bodyPr>
          <a:lstStyle/>
          <a:p>
            <a:pPr algn="ctr"/>
            <a:r>
              <a:rPr lang="es-MX" b="1" dirty="0" smtClean="0"/>
              <a:t>Un mundo construido sobre mentiras</a:t>
            </a:r>
            <a:endParaRPr lang="es-MX" dirty="0"/>
          </a:p>
        </p:txBody>
      </p:sp>
      <p:sp>
        <p:nvSpPr>
          <p:cNvPr id="4" name="3 Rectángulo"/>
          <p:cNvSpPr/>
          <p:nvPr/>
        </p:nvSpPr>
        <p:spPr>
          <a:xfrm>
            <a:off x="611221" y="6165304"/>
            <a:ext cx="7921558" cy="523220"/>
          </a:xfrm>
          <a:prstGeom prst="rect">
            <a:avLst/>
          </a:prstGeom>
        </p:spPr>
        <p:txBody>
          <a:bodyPr wrap="square">
            <a:spAutoFit/>
          </a:bodyPr>
          <a:lstStyle/>
          <a:p>
            <a:pPr algn="ctr"/>
            <a:r>
              <a:rPr lang="es-MX" sz="1400" dirty="0" smtClean="0"/>
              <a:t>Detrás de las mayorías de las decisiones políticas de la historia siempre ha habido intereses personales. Cómo nos lo han querido contar, es otra cosa muy diferente.</a:t>
            </a:r>
            <a:endParaRPr lang="es-MX" sz="1400" dirty="0"/>
          </a:p>
        </p:txBody>
      </p:sp>
      <p:pic>
        <p:nvPicPr>
          <p:cNvPr id="122882" name="Picture 2" descr="http://cdn.lavozdelmuro.net/wp-content/uploads/2014/10/Pawel-Kuczynski-34.jpg"/>
          <p:cNvPicPr>
            <a:picLocks noChangeAspect="1" noChangeArrowheads="1"/>
          </p:cNvPicPr>
          <p:nvPr/>
        </p:nvPicPr>
        <p:blipFill>
          <a:blip r:embed="rId2" cstate="print"/>
          <a:srcRect/>
          <a:stretch>
            <a:fillRect/>
          </a:stretch>
        </p:blipFill>
        <p:spPr bwMode="auto">
          <a:xfrm>
            <a:off x="2431031" y="729000"/>
            <a:ext cx="4281938"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756746" y="323364"/>
            <a:ext cx="1630511" cy="369332"/>
          </a:xfrm>
          <a:prstGeom prst="rect">
            <a:avLst/>
          </a:prstGeom>
        </p:spPr>
        <p:txBody>
          <a:bodyPr wrap="none">
            <a:spAutoFit/>
          </a:bodyPr>
          <a:lstStyle/>
          <a:p>
            <a:pPr algn="ctr"/>
            <a:r>
              <a:rPr lang="es-MX" b="1" dirty="0" smtClean="0"/>
              <a:t>Cocina creativa</a:t>
            </a:r>
            <a:endParaRPr lang="es-MX" dirty="0"/>
          </a:p>
        </p:txBody>
      </p:sp>
      <p:sp>
        <p:nvSpPr>
          <p:cNvPr id="4" name="3 Rectángulo"/>
          <p:cNvSpPr/>
          <p:nvPr/>
        </p:nvSpPr>
        <p:spPr>
          <a:xfrm>
            <a:off x="423940" y="6165304"/>
            <a:ext cx="8296121" cy="523220"/>
          </a:xfrm>
          <a:prstGeom prst="rect">
            <a:avLst/>
          </a:prstGeom>
        </p:spPr>
        <p:txBody>
          <a:bodyPr wrap="square">
            <a:spAutoFit/>
          </a:bodyPr>
          <a:lstStyle/>
          <a:p>
            <a:pPr algn="ctr"/>
            <a:r>
              <a:rPr lang="es-MX" sz="1400" dirty="0" smtClean="0"/>
              <a:t>¿Realmente es tan importante o es sólo una burbuja? Una vertiente defiende que es una cocina que no sirve para saciar, sino que forma parte de una experiencia. Otros dicen que hacer eso con la comida es injusto.</a:t>
            </a:r>
            <a:endParaRPr lang="es-MX" sz="1400" dirty="0"/>
          </a:p>
        </p:txBody>
      </p:sp>
      <p:pic>
        <p:nvPicPr>
          <p:cNvPr id="121858" name="Picture 2" descr="http://cdn.lavozdelmuro.net/wp-content/uploads/2014/10/Pawel-Kuczynski-35.jpg"/>
          <p:cNvPicPr>
            <a:picLocks noChangeAspect="1" noChangeArrowheads="1"/>
          </p:cNvPicPr>
          <p:nvPr/>
        </p:nvPicPr>
        <p:blipFill>
          <a:blip r:embed="rId2" cstate="print"/>
          <a:srcRect/>
          <a:stretch>
            <a:fillRect/>
          </a:stretch>
        </p:blipFill>
        <p:spPr bwMode="auto">
          <a:xfrm>
            <a:off x="2676000" y="729000"/>
            <a:ext cx="3792000"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068705" y="323364"/>
            <a:ext cx="3006592" cy="369332"/>
          </a:xfrm>
          <a:prstGeom prst="rect">
            <a:avLst/>
          </a:prstGeom>
        </p:spPr>
        <p:txBody>
          <a:bodyPr wrap="none">
            <a:spAutoFit/>
          </a:bodyPr>
          <a:lstStyle/>
          <a:p>
            <a:pPr algn="ctr"/>
            <a:r>
              <a:rPr lang="es-MX" b="1" dirty="0" smtClean="0"/>
              <a:t>El error del sistema educativo</a:t>
            </a:r>
            <a:endParaRPr lang="es-MX" dirty="0"/>
          </a:p>
        </p:txBody>
      </p:sp>
      <p:sp>
        <p:nvSpPr>
          <p:cNvPr id="4" name="3 Rectángulo"/>
          <p:cNvSpPr/>
          <p:nvPr/>
        </p:nvSpPr>
        <p:spPr>
          <a:xfrm>
            <a:off x="829243" y="6165304"/>
            <a:ext cx="7485511" cy="307777"/>
          </a:xfrm>
          <a:prstGeom prst="rect">
            <a:avLst/>
          </a:prstGeom>
        </p:spPr>
        <p:txBody>
          <a:bodyPr wrap="none">
            <a:spAutoFit/>
          </a:bodyPr>
          <a:lstStyle/>
          <a:p>
            <a:pPr algn="ctr"/>
            <a:r>
              <a:rPr lang="es-MX" sz="1400" dirty="0" smtClean="0"/>
              <a:t>Obligados a absorber información para soltarla de golpe y no volvernos a acordar de ella nunca más.</a:t>
            </a:r>
            <a:endParaRPr lang="es-MX" sz="1400" dirty="0"/>
          </a:p>
        </p:txBody>
      </p:sp>
      <p:pic>
        <p:nvPicPr>
          <p:cNvPr id="120834" name="Picture 2" descr="http://cdn.lavozdelmuro.net/wp-content/uploads/2014/10/Pawel-Kuczynski-36.jpg"/>
          <p:cNvPicPr>
            <a:picLocks noChangeAspect="1" noChangeArrowheads="1"/>
          </p:cNvPicPr>
          <p:nvPr/>
        </p:nvPicPr>
        <p:blipFill>
          <a:blip r:embed="rId2" cstate="print"/>
          <a:srcRect/>
          <a:stretch>
            <a:fillRect/>
          </a:stretch>
        </p:blipFill>
        <p:spPr bwMode="auto">
          <a:xfrm>
            <a:off x="745229" y="729000"/>
            <a:ext cx="7653542"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961481" y="323364"/>
            <a:ext cx="1221040" cy="369332"/>
          </a:xfrm>
          <a:prstGeom prst="rect">
            <a:avLst/>
          </a:prstGeom>
        </p:spPr>
        <p:txBody>
          <a:bodyPr wrap="none">
            <a:spAutoFit/>
          </a:bodyPr>
          <a:lstStyle/>
          <a:p>
            <a:pPr algn="ctr"/>
            <a:r>
              <a:rPr lang="es-MX" b="1" dirty="0" smtClean="0"/>
              <a:t>¿Jugamos?</a:t>
            </a:r>
            <a:endParaRPr lang="es-MX" dirty="0"/>
          </a:p>
        </p:txBody>
      </p:sp>
      <p:sp>
        <p:nvSpPr>
          <p:cNvPr id="4" name="3 Rectángulo"/>
          <p:cNvSpPr/>
          <p:nvPr/>
        </p:nvSpPr>
        <p:spPr>
          <a:xfrm>
            <a:off x="1628181" y="6165304"/>
            <a:ext cx="5887637" cy="307777"/>
          </a:xfrm>
          <a:prstGeom prst="rect">
            <a:avLst/>
          </a:prstGeom>
        </p:spPr>
        <p:txBody>
          <a:bodyPr wrap="none">
            <a:spAutoFit/>
          </a:bodyPr>
          <a:lstStyle/>
          <a:p>
            <a:pPr algn="ctr"/>
            <a:r>
              <a:rPr lang="es-MX" sz="1400" dirty="0" smtClean="0"/>
              <a:t>Lo que es un juego para unos es la única manera de ganarse la vida para otros.</a:t>
            </a:r>
            <a:endParaRPr lang="es-MX" sz="1400" dirty="0"/>
          </a:p>
        </p:txBody>
      </p:sp>
      <p:pic>
        <p:nvPicPr>
          <p:cNvPr id="119810" name="Picture 2" descr="http://cdn.lavozdelmuro.net/wp-content/uploads/2014/10/Pawel-Kuczynski-37.jpg"/>
          <p:cNvPicPr>
            <a:picLocks noChangeAspect="1" noChangeArrowheads="1"/>
          </p:cNvPicPr>
          <p:nvPr/>
        </p:nvPicPr>
        <p:blipFill>
          <a:blip r:embed="rId2" cstate="print"/>
          <a:srcRect/>
          <a:stretch>
            <a:fillRect/>
          </a:stretch>
        </p:blipFill>
        <p:spPr bwMode="auto">
          <a:xfrm>
            <a:off x="751246" y="729000"/>
            <a:ext cx="7641508"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230402" y="323364"/>
            <a:ext cx="683200" cy="369332"/>
          </a:xfrm>
          <a:prstGeom prst="rect">
            <a:avLst/>
          </a:prstGeom>
        </p:spPr>
        <p:txBody>
          <a:bodyPr wrap="none">
            <a:spAutoFit/>
          </a:bodyPr>
          <a:lstStyle/>
          <a:p>
            <a:pPr algn="ctr"/>
            <a:r>
              <a:rPr lang="es-MX" b="1" dirty="0" smtClean="0"/>
              <a:t>Crisis</a:t>
            </a:r>
            <a:endParaRPr lang="es-MX" dirty="0"/>
          </a:p>
        </p:txBody>
      </p:sp>
      <p:sp>
        <p:nvSpPr>
          <p:cNvPr id="4" name="3 Rectángulo"/>
          <p:cNvSpPr/>
          <p:nvPr/>
        </p:nvSpPr>
        <p:spPr>
          <a:xfrm>
            <a:off x="360981" y="6165304"/>
            <a:ext cx="8422038" cy="523220"/>
          </a:xfrm>
          <a:prstGeom prst="rect">
            <a:avLst/>
          </a:prstGeom>
        </p:spPr>
        <p:txBody>
          <a:bodyPr wrap="square">
            <a:spAutoFit/>
          </a:bodyPr>
          <a:lstStyle/>
          <a:p>
            <a:pPr algn="ctr"/>
            <a:r>
              <a:rPr lang="es-MX" sz="1400" dirty="0" smtClean="0"/>
              <a:t>¿Qué es el lujo? Según los recursos de las personas de las que hablemos, lo que es el lujo para unos es muy distinto de lo que es para otros. Familias viven obligadas a repartir lo poco que tienen a lo largo de sus días.</a:t>
            </a:r>
            <a:endParaRPr lang="es-MX" sz="1400" dirty="0"/>
          </a:p>
        </p:txBody>
      </p:sp>
      <p:pic>
        <p:nvPicPr>
          <p:cNvPr id="118786" name="Picture 2" descr="http://cdn.lavozdelmuro.net/wp-content/uploads/2014/10/Pawel-Kuczynski-40.jpg"/>
          <p:cNvPicPr>
            <a:picLocks noChangeAspect="1" noChangeArrowheads="1"/>
          </p:cNvPicPr>
          <p:nvPr/>
        </p:nvPicPr>
        <p:blipFill>
          <a:blip r:embed="rId2" cstate="print"/>
          <a:srcRect/>
          <a:stretch>
            <a:fillRect/>
          </a:stretch>
        </p:blipFill>
        <p:spPr bwMode="auto">
          <a:xfrm>
            <a:off x="758442" y="729000"/>
            <a:ext cx="7627116" cy="5400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062084" y="3105835"/>
            <a:ext cx="1019831" cy="646331"/>
          </a:xfrm>
          <a:prstGeom prst="rect">
            <a:avLst/>
          </a:prstGeom>
        </p:spPr>
        <p:txBody>
          <a:bodyPr wrap="none">
            <a:spAutoFit/>
          </a:bodyPr>
          <a:lstStyle/>
          <a:p>
            <a:pPr algn="ctr"/>
            <a:r>
              <a:rPr lang="es-MX" sz="3600" dirty="0" smtClean="0"/>
              <a:t>F I N</a:t>
            </a:r>
            <a:endParaRPr lang="es-MX" sz="3600"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120</TotalTime>
  <Words>1087</Words>
  <Application>Microsoft Office PowerPoint</Application>
  <PresentationFormat>Presentación en pantalla (4:3)</PresentationFormat>
  <Paragraphs>82</Paragraphs>
  <Slides>39</Slides>
  <Notes>0</Notes>
  <HiddenSlides>0</HiddenSlides>
  <MMClips>0</MMClips>
  <ScaleCrop>false</ScaleCrop>
  <HeadingPairs>
    <vt:vector size="4" baseType="variant">
      <vt:variant>
        <vt:lpstr>Tema</vt:lpstr>
      </vt:variant>
      <vt:variant>
        <vt:i4>1</vt:i4>
      </vt:variant>
      <vt:variant>
        <vt:lpstr>Títulos de diapositiva</vt:lpstr>
      </vt:variant>
      <vt:variant>
        <vt:i4>39</vt:i4>
      </vt:variant>
    </vt:vector>
  </HeadingPairs>
  <TitlesOfParts>
    <vt:vector size="40"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Pawel Kuczinski</dc:title>
  <dc:creator>Carlos Rangel;G S</dc:creator>
  <cp:lastModifiedBy>carlitosrangel@hotmail.com</cp:lastModifiedBy>
  <cp:revision>16</cp:revision>
  <dcterms:created xsi:type="dcterms:W3CDTF">2014-12-22T17:03:18Z</dcterms:created>
  <dcterms:modified xsi:type="dcterms:W3CDTF">2015-01-24T20:08:51Z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